
<file path=[Content_Types].xml><?xml version="1.0" encoding="utf-8"?>
<Types xmlns="http://schemas.openxmlformats.org/package/2006/content-types">
  <Default Extension="tmp" ContentType="image/png"/>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6" r:id="rId1"/>
  </p:sldMasterIdLst>
  <p:notesMasterIdLst>
    <p:notesMasterId r:id="rId47"/>
  </p:notesMasterIdLst>
  <p:sldIdLst>
    <p:sldId id="256" r:id="rId2"/>
    <p:sldId id="894" r:id="rId3"/>
    <p:sldId id="895" r:id="rId4"/>
    <p:sldId id="537" r:id="rId5"/>
    <p:sldId id="896" r:id="rId6"/>
    <p:sldId id="897" r:id="rId7"/>
    <p:sldId id="898" r:id="rId8"/>
    <p:sldId id="900" r:id="rId9"/>
    <p:sldId id="899" r:id="rId10"/>
    <p:sldId id="901" r:id="rId11"/>
    <p:sldId id="458" r:id="rId12"/>
    <p:sldId id="902" r:id="rId13"/>
    <p:sldId id="903" r:id="rId14"/>
    <p:sldId id="904" r:id="rId15"/>
    <p:sldId id="905" r:id="rId16"/>
    <p:sldId id="906" r:id="rId17"/>
    <p:sldId id="907" r:id="rId18"/>
    <p:sldId id="889" r:id="rId19"/>
    <p:sldId id="890" r:id="rId20"/>
    <p:sldId id="891" r:id="rId21"/>
    <p:sldId id="908" r:id="rId22"/>
    <p:sldId id="909" r:id="rId23"/>
    <p:sldId id="911" r:id="rId24"/>
    <p:sldId id="910" r:id="rId25"/>
    <p:sldId id="913" r:id="rId26"/>
    <p:sldId id="912" r:id="rId27"/>
    <p:sldId id="915" r:id="rId28"/>
    <p:sldId id="914" r:id="rId29"/>
    <p:sldId id="916" r:id="rId30"/>
    <p:sldId id="917" r:id="rId31"/>
    <p:sldId id="918" r:id="rId32"/>
    <p:sldId id="919" r:id="rId33"/>
    <p:sldId id="920" r:id="rId34"/>
    <p:sldId id="921" r:id="rId35"/>
    <p:sldId id="922" r:id="rId36"/>
    <p:sldId id="923" r:id="rId37"/>
    <p:sldId id="924" r:id="rId38"/>
    <p:sldId id="927" r:id="rId39"/>
    <p:sldId id="925" r:id="rId40"/>
    <p:sldId id="928" r:id="rId41"/>
    <p:sldId id="929" r:id="rId42"/>
    <p:sldId id="926" r:id="rId43"/>
    <p:sldId id="930" r:id="rId44"/>
    <p:sldId id="746" r:id="rId45"/>
    <p:sldId id="447" r:id="rId46"/>
  </p:sldIdLst>
  <p:sldSz cx="9144000" cy="6858000" type="screen4x3"/>
  <p:notesSz cx="6858000" cy="9144000"/>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p:defaultTextStyle>
  <p:extLst>
    <p:ext uri="{521415D9-36F7-43E2-AB2F-B90AF26B5E84}">
      <p14:sectionLst xmlns:p14="http://schemas.microsoft.com/office/powerpoint/2010/main">
        <p14:section name="默认节" id="{F7C6C2FB-27F1-4C54-84AD-CB6625FEB4C3}">
          <p14:sldIdLst>
            <p14:sldId id="256"/>
            <p14:sldId id="894"/>
            <p14:sldId id="895"/>
            <p14:sldId id="537"/>
            <p14:sldId id="896"/>
            <p14:sldId id="897"/>
            <p14:sldId id="898"/>
            <p14:sldId id="900"/>
            <p14:sldId id="899"/>
            <p14:sldId id="901"/>
            <p14:sldId id="458"/>
            <p14:sldId id="902"/>
            <p14:sldId id="903"/>
            <p14:sldId id="904"/>
            <p14:sldId id="905"/>
            <p14:sldId id="906"/>
            <p14:sldId id="907"/>
            <p14:sldId id="889"/>
            <p14:sldId id="890"/>
            <p14:sldId id="891"/>
            <p14:sldId id="908"/>
            <p14:sldId id="909"/>
            <p14:sldId id="911"/>
            <p14:sldId id="910"/>
            <p14:sldId id="913"/>
            <p14:sldId id="912"/>
            <p14:sldId id="915"/>
            <p14:sldId id="914"/>
            <p14:sldId id="916"/>
            <p14:sldId id="917"/>
            <p14:sldId id="918"/>
            <p14:sldId id="919"/>
            <p14:sldId id="920"/>
            <p14:sldId id="921"/>
            <p14:sldId id="922"/>
            <p14:sldId id="923"/>
            <p14:sldId id="924"/>
            <p14:sldId id="927"/>
            <p14:sldId id="925"/>
            <p14:sldId id="928"/>
            <p14:sldId id="929"/>
            <p14:sldId id="926"/>
            <p14:sldId id="930"/>
            <p14:sldId id="746"/>
            <p14:sldId id="447"/>
          </p14:sldIdLst>
        </p14:section>
      </p14:sectionLst>
    </p:ex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719" autoAdjust="0"/>
    <p:restoredTop sz="79006" autoAdjust="0"/>
  </p:normalViewPr>
  <p:slideViewPr>
    <p:cSldViewPr>
      <p:cViewPr varScale="1">
        <p:scale>
          <a:sx n="99" d="100"/>
          <a:sy n="99" d="100"/>
        </p:scale>
        <p:origin x="1690" y="77"/>
      </p:cViewPr>
      <p:guideLst>
        <p:guide orient="horz" pos="2160"/>
        <p:guide pos="2880"/>
      </p:guideLst>
    </p:cSldViewPr>
  </p:slideViewPr>
  <p:notesTextViewPr>
    <p:cViewPr>
      <p:scale>
        <a:sx n="3" d="2"/>
        <a:sy n="3" d="2"/>
      </p:scale>
      <p:origin x="0" y="0"/>
    </p:cViewPr>
  </p:notesTextViewPr>
  <p:sorterViewPr>
    <p:cViewPr>
      <p:scale>
        <a:sx n="66" d="100"/>
        <a:sy n="66" d="100"/>
      </p:scale>
      <p:origin x="0" y="0"/>
    </p:cViewPr>
  </p:sorterViewPr>
  <p:notesViewPr>
    <p:cSldViewPr>
      <p:cViewPr varScale="1">
        <p:scale>
          <a:sx n="55" d="100"/>
          <a:sy n="55" d="100"/>
        </p:scale>
        <p:origin x="2880" y="9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panose="020F0502020204030204" pitchFamily="34" charset="0"/>
              </a:defRPr>
            </a:lvl1pPr>
          </a:lstStyle>
          <a:p>
            <a:pPr>
              <a:defRPr/>
            </a:pPr>
            <a:endParaRPr lang="zh-CN" altLang="zh-CN"/>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panose="020F0502020204030204" pitchFamily="34" charset="0"/>
              </a:defRPr>
            </a:lvl1pPr>
          </a:lstStyle>
          <a:p>
            <a:pPr>
              <a:defRPr/>
            </a:pPr>
            <a:fld id="{683E5292-C197-4B29-8ABD-C7AEB5E0B154}" type="datetimeFigureOut">
              <a:rPr lang="en-US" altLang="zh-CN"/>
              <a:pPr>
                <a:defRPr/>
              </a:pPr>
              <a:t>4/12/2019</a:t>
            </a:fld>
            <a:endParaRPr lang="en-US" altLang="zh-CN"/>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panose="020F0502020204030204" pitchFamily="34" charset="0"/>
              </a:defRPr>
            </a:lvl1pPr>
          </a:lstStyle>
          <a:p>
            <a:pPr>
              <a:defRPr/>
            </a:pPr>
            <a:endParaRPr lang="zh-CN" altLang="zh-C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panose="020F0502020204030204" pitchFamily="34" charset="0"/>
              </a:defRPr>
            </a:lvl1pPr>
          </a:lstStyle>
          <a:p>
            <a:pPr>
              <a:defRPr/>
            </a:pPr>
            <a:fld id="{B4C119E0-CEE4-4FF8-83B2-DC856A2C17CC}" type="slidenum">
              <a:rPr lang="en-US" altLang="zh-CN"/>
              <a:pPr>
                <a:defRPr/>
              </a:pPr>
              <a:t>‹#›</a:t>
            </a:fld>
            <a:endParaRPr lang="en-US" altLang="zh-CN"/>
          </a:p>
        </p:txBody>
      </p:sp>
    </p:spTree>
    <p:extLst>
      <p:ext uri="{BB962C8B-B14F-4D97-AF65-F5344CB8AC3E}">
        <p14:creationId xmlns:p14="http://schemas.microsoft.com/office/powerpoint/2010/main" val="64489637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pPr>
                <a:defRPr/>
              </a:pPr>
              <a:t>1</a:t>
            </a:fld>
            <a:endParaRPr lang="en-US" altLang="zh-CN"/>
          </a:p>
        </p:txBody>
      </p:sp>
    </p:spTree>
    <p:extLst>
      <p:ext uri="{BB962C8B-B14F-4D97-AF65-F5344CB8AC3E}">
        <p14:creationId xmlns:p14="http://schemas.microsoft.com/office/powerpoint/2010/main" val="9093931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B4C119E0-CEE4-4FF8-83B2-DC856A2C17CC}" type="slidenum">
              <a:rPr lang="en-US" altLang="zh-CN" smtClean="0"/>
              <a:pPr>
                <a:defRPr/>
              </a:pPr>
              <a:t>3</a:t>
            </a:fld>
            <a:endParaRPr lang="en-US" altLang="zh-CN"/>
          </a:p>
        </p:txBody>
      </p:sp>
    </p:spTree>
    <p:extLst>
      <p:ext uri="{BB962C8B-B14F-4D97-AF65-F5344CB8AC3E}">
        <p14:creationId xmlns:p14="http://schemas.microsoft.com/office/powerpoint/2010/main" val="10776429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中翻英 英翻中 沒有哪一個一定比較長或比較短</a:t>
            </a:r>
          </a:p>
        </p:txBody>
      </p:sp>
      <p:sp>
        <p:nvSpPr>
          <p:cNvPr id="4" name="投影片編號版面配置區 3"/>
          <p:cNvSpPr>
            <a:spLocks noGrp="1"/>
          </p:cNvSpPr>
          <p:nvPr>
            <p:ph type="sldNum" sz="quarter" idx="10"/>
          </p:nvPr>
        </p:nvSpPr>
        <p:spPr/>
        <p:txBody>
          <a:bodyPr/>
          <a:lstStyle/>
          <a:p>
            <a:fld id="{B0F65742-51E4-418D-8157-79EC9C21EBA9}" type="slidenum">
              <a:rPr lang="zh-TW" altLang="en-US" smtClean="0"/>
              <a:t>11</a:t>
            </a:fld>
            <a:endParaRPr lang="zh-TW" altLang="en-US"/>
          </a:p>
        </p:txBody>
      </p:sp>
    </p:spTree>
    <p:extLst>
      <p:ext uri="{BB962C8B-B14F-4D97-AF65-F5344CB8AC3E}">
        <p14:creationId xmlns:p14="http://schemas.microsoft.com/office/powerpoint/2010/main" val="27142082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10"/>
          </p:nvPr>
        </p:nvSpPr>
        <p:spPr/>
        <p:txBody>
          <a:bodyPr/>
          <a:lstStyle/>
          <a:p>
            <a:pPr>
              <a:defRPr/>
            </a:pPr>
            <a:fld id="{B4C119E0-CEE4-4FF8-83B2-DC856A2C17CC}" type="slidenum">
              <a:rPr lang="en-US" altLang="zh-CN" smtClean="0"/>
              <a:pPr>
                <a:defRPr/>
              </a:pPr>
              <a:t>19</a:t>
            </a:fld>
            <a:endParaRPr lang="en-US" altLang="zh-CN"/>
          </a:p>
        </p:txBody>
      </p:sp>
    </p:spTree>
    <p:extLst>
      <p:ext uri="{BB962C8B-B14F-4D97-AF65-F5344CB8AC3E}">
        <p14:creationId xmlns:p14="http://schemas.microsoft.com/office/powerpoint/2010/main" val="4507564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r>
              <a:rPr lang="en-US" altLang="zh-CN" dirty="0"/>
              <a:t>LSTM</a:t>
            </a:r>
            <a:r>
              <a:rPr lang="zh-CN" altLang="en-US" dirty="0"/>
              <a:t>适合于处理和预测时间序列中间隔和延迟非常长的重要事件。</a:t>
            </a:r>
          </a:p>
        </p:txBody>
      </p:sp>
      <p:sp>
        <p:nvSpPr>
          <p:cNvPr id="4" name="灯片编号占位符 3"/>
          <p:cNvSpPr>
            <a:spLocks noGrp="1"/>
          </p:cNvSpPr>
          <p:nvPr>
            <p:ph type="sldNum" sz="quarter" idx="10"/>
          </p:nvPr>
        </p:nvSpPr>
        <p:spPr/>
        <p:txBody>
          <a:bodyPr/>
          <a:lstStyle/>
          <a:p>
            <a:pPr>
              <a:defRPr/>
            </a:pPr>
            <a:fld id="{AFD8253B-1398-4495-91F9-6AC7A7072624}" type="slidenum">
              <a:rPr lang="en-US" altLang="zh-CN" smtClean="0"/>
              <a:pPr>
                <a:defRPr/>
              </a:pPr>
              <a:t>20</a:t>
            </a:fld>
            <a:endParaRPr lang="en-US" altLang="zh-CN"/>
          </a:p>
        </p:txBody>
      </p:sp>
    </p:spTree>
    <p:extLst>
      <p:ext uri="{BB962C8B-B14F-4D97-AF65-F5344CB8AC3E}">
        <p14:creationId xmlns:p14="http://schemas.microsoft.com/office/powerpoint/2010/main" val="10606547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模拟两个 </a:t>
            </a:r>
            <a:r>
              <a:rPr lang="en-US" altLang="zh-CN" sz="1200" b="0" i="0" kern="1200" dirty="0">
                <a:solidFill>
                  <a:schemeClr val="tx1"/>
                </a:solidFill>
                <a:effectLst/>
                <a:latin typeface="+mn-lt"/>
                <a:ea typeface="+mn-ea"/>
                <a:cs typeface="+mn-cs"/>
              </a:rPr>
              <a:t>agent </a:t>
            </a:r>
            <a:r>
              <a:rPr lang="zh-CN" altLang="en-US" sz="1200" b="0" i="0" kern="1200" dirty="0">
                <a:solidFill>
                  <a:schemeClr val="tx1"/>
                </a:solidFill>
                <a:effectLst/>
                <a:latin typeface="+mn-lt"/>
                <a:ea typeface="+mn-ea"/>
                <a:cs typeface="+mn-cs"/>
              </a:rPr>
              <a:t>的轮流对话的过程是这样的，在一开始，从训练集中随意找到一句话作为输入给第一个</a:t>
            </a:r>
            <a:r>
              <a:rPr lang="en-US" altLang="zh-CN" sz="1200" b="0" i="0" kern="1200" dirty="0">
                <a:solidFill>
                  <a:schemeClr val="tx1"/>
                </a:solidFill>
                <a:effectLst/>
                <a:latin typeface="+mn-lt"/>
                <a:ea typeface="+mn-ea"/>
                <a:cs typeface="+mn-cs"/>
              </a:rPr>
              <a:t>agent</a:t>
            </a:r>
            <a:r>
              <a:rPr lang="zh-CN" altLang="en-US" sz="1200" b="0" i="0" kern="1200" dirty="0">
                <a:solidFill>
                  <a:schemeClr val="tx1"/>
                </a:solidFill>
                <a:effectLst/>
                <a:latin typeface="+mn-lt"/>
                <a:ea typeface="+mn-ea"/>
                <a:cs typeface="+mn-cs"/>
              </a:rPr>
              <a:t>，这个</a:t>
            </a:r>
            <a:r>
              <a:rPr lang="en-US" altLang="zh-CN" sz="1200" b="0" i="0" kern="1200" dirty="0">
                <a:solidFill>
                  <a:schemeClr val="tx1"/>
                </a:solidFill>
                <a:effectLst/>
                <a:latin typeface="+mn-lt"/>
                <a:ea typeface="+mn-ea"/>
                <a:cs typeface="+mn-cs"/>
              </a:rPr>
              <a:t>agent </a:t>
            </a:r>
            <a:r>
              <a:rPr lang="zh-CN" altLang="en-US" sz="1200" b="0" i="0" kern="1200" dirty="0">
                <a:solidFill>
                  <a:schemeClr val="tx1"/>
                </a:solidFill>
                <a:effectLst/>
                <a:latin typeface="+mn-lt"/>
                <a:ea typeface="+mn-ea"/>
                <a:cs typeface="+mn-cs"/>
              </a:rPr>
              <a:t>通过</a:t>
            </a:r>
            <a:r>
              <a:rPr lang="en-US" altLang="zh-CN" sz="1200" b="0" i="0" kern="1200" dirty="0">
                <a:solidFill>
                  <a:schemeClr val="tx1"/>
                </a:solidFill>
                <a:effectLst/>
                <a:latin typeface="+mn-lt"/>
                <a:ea typeface="+mn-ea"/>
                <a:cs typeface="+mn-cs"/>
              </a:rPr>
              <a:t>encoder</a:t>
            </a:r>
            <a:r>
              <a:rPr lang="zh-CN" altLang="en-US" sz="1200" b="0" i="0" kern="1200" dirty="0">
                <a:solidFill>
                  <a:schemeClr val="tx1"/>
                </a:solidFill>
                <a:effectLst/>
                <a:latin typeface="+mn-lt"/>
                <a:ea typeface="+mn-ea"/>
                <a:cs typeface="+mn-cs"/>
              </a:rPr>
              <a:t>网络把这个输入编码成一个隐层向量，然后</a:t>
            </a:r>
            <a:r>
              <a:rPr lang="en-US" altLang="zh-CN" sz="1200" b="0" i="0" kern="1200" dirty="0">
                <a:solidFill>
                  <a:schemeClr val="tx1"/>
                </a:solidFill>
                <a:effectLst/>
                <a:latin typeface="+mn-lt"/>
                <a:ea typeface="+mn-ea"/>
                <a:cs typeface="+mn-cs"/>
              </a:rPr>
              <a:t>decode </a:t>
            </a:r>
            <a:r>
              <a:rPr lang="zh-CN" altLang="en-US" sz="1200" b="0" i="0" kern="1200" dirty="0">
                <a:solidFill>
                  <a:schemeClr val="tx1"/>
                </a:solidFill>
                <a:effectLst/>
                <a:latin typeface="+mn-lt"/>
                <a:ea typeface="+mn-ea"/>
                <a:cs typeface="+mn-cs"/>
              </a:rPr>
              <a:t>来生成响应。之后，第二个 </a:t>
            </a:r>
            <a:r>
              <a:rPr lang="en-US" altLang="zh-CN" sz="1200" b="0" i="0" kern="1200" dirty="0">
                <a:solidFill>
                  <a:schemeClr val="tx1"/>
                </a:solidFill>
                <a:effectLst/>
                <a:latin typeface="+mn-lt"/>
                <a:ea typeface="+mn-ea"/>
                <a:cs typeface="+mn-cs"/>
              </a:rPr>
              <a:t>agent </a:t>
            </a:r>
            <a:r>
              <a:rPr lang="zh-CN" altLang="en-US" sz="1200" b="0" i="0" kern="1200" dirty="0">
                <a:solidFill>
                  <a:schemeClr val="tx1"/>
                </a:solidFill>
                <a:effectLst/>
                <a:latin typeface="+mn-lt"/>
                <a:ea typeface="+mn-ea"/>
                <a:cs typeface="+mn-cs"/>
              </a:rPr>
              <a:t>把刚才前一个 </a:t>
            </a:r>
            <a:r>
              <a:rPr lang="en-US" altLang="zh-CN" sz="1200" b="0" i="0" kern="1200" dirty="0">
                <a:solidFill>
                  <a:schemeClr val="tx1"/>
                </a:solidFill>
                <a:effectLst/>
                <a:latin typeface="+mn-lt"/>
                <a:ea typeface="+mn-ea"/>
                <a:cs typeface="+mn-cs"/>
              </a:rPr>
              <a:t>agent </a:t>
            </a:r>
            <a:r>
              <a:rPr lang="zh-CN" altLang="en-US" sz="1200" b="0" i="0" kern="1200" dirty="0">
                <a:solidFill>
                  <a:schemeClr val="tx1"/>
                </a:solidFill>
                <a:effectLst/>
                <a:latin typeface="+mn-lt"/>
                <a:ea typeface="+mn-ea"/>
                <a:cs typeface="+mn-cs"/>
              </a:rPr>
              <a:t>输出的响应和对话历史融合，重新通过</a:t>
            </a:r>
            <a:r>
              <a:rPr lang="en-US" altLang="zh-CN" sz="1200" b="0" i="0" kern="1200" dirty="0">
                <a:solidFill>
                  <a:schemeClr val="tx1"/>
                </a:solidFill>
                <a:effectLst/>
                <a:latin typeface="+mn-lt"/>
                <a:ea typeface="+mn-ea"/>
                <a:cs typeface="+mn-cs"/>
              </a:rPr>
              <a:t>encoder</a:t>
            </a:r>
            <a:r>
              <a:rPr lang="zh-CN" altLang="en-US" sz="1200" b="0" i="0" kern="1200" dirty="0">
                <a:solidFill>
                  <a:schemeClr val="tx1"/>
                </a:solidFill>
                <a:effectLst/>
                <a:latin typeface="+mn-lt"/>
                <a:ea typeface="+mn-ea"/>
                <a:cs typeface="+mn-cs"/>
              </a:rPr>
              <a:t>网络编码得到一个隐层向量（相当于更新了对话的状态），然后通过</a:t>
            </a:r>
            <a:r>
              <a:rPr lang="en-US" altLang="zh-CN" sz="1200" b="0" i="0" kern="1200" dirty="0">
                <a:solidFill>
                  <a:schemeClr val="tx1"/>
                </a:solidFill>
                <a:effectLst/>
                <a:latin typeface="+mn-lt"/>
                <a:ea typeface="+mn-ea"/>
                <a:cs typeface="+mn-cs"/>
              </a:rPr>
              <a:t>decoder</a:t>
            </a:r>
            <a:r>
              <a:rPr lang="zh-CN" altLang="en-US" sz="1200" b="0" i="0" kern="1200" dirty="0">
                <a:solidFill>
                  <a:schemeClr val="tx1"/>
                </a:solidFill>
                <a:effectLst/>
                <a:latin typeface="+mn-lt"/>
                <a:ea typeface="+mn-ea"/>
                <a:cs typeface="+mn-cs"/>
              </a:rPr>
              <a:t>网络生成响应，并传给第一个 </a:t>
            </a:r>
            <a:r>
              <a:rPr lang="en-US" altLang="zh-CN" sz="1200" b="0" i="0" kern="1200" dirty="0">
                <a:solidFill>
                  <a:schemeClr val="tx1"/>
                </a:solidFill>
                <a:effectLst/>
                <a:latin typeface="+mn-lt"/>
                <a:ea typeface="+mn-ea"/>
                <a:cs typeface="+mn-cs"/>
              </a:rPr>
              <a:t>agent </a:t>
            </a:r>
            <a:r>
              <a:rPr lang="zh-CN" altLang="en-US" sz="1200" b="0" i="0" kern="1200" dirty="0">
                <a:solidFill>
                  <a:schemeClr val="tx1"/>
                </a:solidFill>
                <a:effectLst/>
                <a:latin typeface="+mn-lt"/>
                <a:ea typeface="+mn-ea"/>
                <a:cs typeface="+mn-cs"/>
              </a:rPr>
              <a:t>。这个过程不断被重复。</a:t>
            </a:r>
            <a:endParaRPr lang="zh-CN" altLang="en-US" dirty="0"/>
          </a:p>
        </p:txBody>
      </p:sp>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pPr>
                <a:defRPr/>
              </a:pPr>
              <a:t>44</a:t>
            </a:fld>
            <a:endParaRPr lang="en-US" altLang="zh-CN"/>
          </a:p>
        </p:txBody>
      </p:sp>
    </p:spTree>
    <p:extLst>
      <p:ext uri="{BB962C8B-B14F-4D97-AF65-F5344CB8AC3E}">
        <p14:creationId xmlns:p14="http://schemas.microsoft.com/office/powerpoint/2010/main" val="19667759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4" name="Rectangle 10"/>
          <p:cNvSpPr/>
          <p:nvPr/>
        </p:nvSpPr>
        <p:spPr>
          <a:xfrm>
            <a:off x="749300" y="2438402"/>
            <a:ext cx="7315200" cy="1956197"/>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Cambria" panose="02040503050406030204" pitchFamily="18" charset="0"/>
              </a:defRPr>
            </a:lvl1pPr>
            <a:lvl2pPr marL="742950" indent="-285750">
              <a:defRPr>
                <a:solidFill>
                  <a:schemeClr val="tx1"/>
                </a:solidFill>
                <a:latin typeface="Cambria" panose="02040503050406030204" pitchFamily="18" charset="0"/>
              </a:defRPr>
            </a:lvl2pPr>
            <a:lvl3pPr marL="1143000" indent="-228600">
              <a:defRPr>
                <a:solidFill>
                  <a:schemeClr val="tx1"/>
                </a:solidFill>
                <a:latin typeface="Cambria" panose="02040503050406030204" pitchFamily="18" charset="0"/>
              </a:defRPr>
            </a:lvl3pPr>
            <a:lvl4pPr marL="1600200" indent="-228600">
              <a:defRPr>
                <a:solidFill>
                  <a:schemeClr val="tx1"/>
                </a:solidFill>
                <a:latin typeface="Cambria" panose="02040503050406030204" pitchFamily="18" charset="0"/>
              </a:defRPr>
            </a:lvl4pPr>
            <a:lvl5pPr marL="2057400" indent="-228600">
              <a:defRPr>
                <a:solidFill>
                  <a:schemeClr val="tx1"/>
                </a:solidFill>
                <a:latin typeface="Cambria" panose="02040503050406030204" pitchFamily="18" charset="0"/>
              </a:defRPr>
            </a:lvl5pPr>
            <a:lvl6pPr marL="2514600" indent="-228600" fontAlgn="base">
              <a:spcBef>
                <a:spcPct val="0"/>
              </a:spcBef>
              <a:spcAft>
                <a:spcPct val="0"/>
              </a:spcAft>
              <a:defRPr>
                <a:solidFill>
                  <a:schemeClr val="tx1"/>
                </a:solidFill>
                <a:latin typeface="Cambria" panose="02040503050406030204" pitchFamily="18" charset="0"/>
              </a:defRPr>
            </a:lvl6pPr>
            <a:lvl7pPr marL="2971800" indent="-228600" fontAlgn="base">
              <a:spcBef>
                <a:spcPct val="0"/>
              </a:spcBef>
              <a:spcAft>
                <a:spcPct val="0"/>
              </a:spcAft>
              <a:defRPr>
                <a:solidFill>
                  <a:schemeClr val="tx1"/>
                </a:solidFill>
                <a:latin typeface="Cambria" panose="02040503050406030204" pitchFamily="18" charset="0"/>
              </a:defRPr>
            </a:lvl7pPr>
            <a:lvl8pPr marL="3429000" indent="-228600" fontAlgn="base">
              <a:spcBef>
                <a:spcPct val="0"/>
              </a:spcBef>
              <a:spcAft>
                <a:spcPct val="0"/>
              </a:spcAft>
              <a:defRPr>
                <a:solidFill>
                  <a:schemeClr val="tx1"/>
                </a:solidFill>
                <a:latin typeface="Cambria" panose="02040503050406030204" pitchFamily="18" charset="0"/>
              </a:defRPr>
            </a:lvl8pPr>
            <a:lvl9pPr marL="3886200" indent="-228600" fontAlgn="base">
              <a:spcBef>
                <a:spcPct val="0"/>
              </a:spcBef>
              <a:spcAft>
                <a:spcPct val="0"/>
              </a:spcAft>
              <a:defRPr>
                <a:solidFill>
                  <a:schemeClr val="tx1"/>
                </a:solidFill>
                <a:latin typeface="Cambria" panose="02040503050406030204" pitchFamily="18" charset="0"/>
              </a:defRPr>
            </a:lvl9pPr>
          </a:lstStyle>
          <a:p>
            <a:pPr algn="ctr" eaLnBrk="1" hangingPunct="1">
              <a:defRPr/>
            </a:pPr>
            <a:endParaRPr lang="zh-CN" altLang="zh-CN">
              <a:solidFill>
                <a:srgbClr val="FFFFFF"/>
              </a:solidFill>
            </a:endParaRPr>
          </a:p>
        </p:txBody>
      </p:sp>
      <p:sp>
        <p:nvSpPr>
          <p:cNvPr id="5" name="Rectangle 11"/>
          <p:cNvSpPr/>
          <p:nvPr/>
        </p:nvSpPr>
        <p:spPr>
          <a:xfrm>
            <a:off x="228600" y="673895"/>
            <a:ext cx="5410200" cy="719623"/>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Cambria" panose="02040503050406030204" pitchFamily="18" charset="0"/>
              </a:defRPr>
            </a:lvl1pPr>
            <a:lvl2pPr marL="742950" indent="-285750">
              <a:defRPr>
                <a:solidFill>
                  <a:schemeClr val="tx1"/>
                </a:solidFill>
                <a:latin typeface="Cambria" panose="02040503050406030204" pitchFamily="18" charset="0"/>
              </a:defRPr>
            </a:lvl2pPr>
            <a:lvl3pPr marL="1143000" indent="-228600">
              <a:defRPr>
                <a:solidFill>
                  <a:schemeClr val="tx1"/>
                </a:solidFill>
                <a:latin typeface="Cambria" panose="02040503050406030204" pitchFamily="18" charset="0"/>
              </a:defRPr>
            </a:lvl3pPr>
            <a:lvl4pPr marL="1600200" indent="-228600">
              <a:defRPr>
                <a:solidFill>
                  <a:schemeClr val="tx1"/>
                </a:solidFill>
                <a:latin typeface="Cambria" panose="02040503050406030204" pitchFamily="18" charset="0"/>
              </a:defRPr>
            </a:lvl4pPr>
            <a:lvl5pPr marL="2057400" indent="-228600">
              <a:defRPr>
                <a:solidFill>
                  <a:schemeClr val="tx1"/>
                </a:solidFill>
                <a:latin typeface="Cambria" panose="02040503050406030204" pitchFamily="18" charset="0"/>
              </a:defRPr>
            </a:lvl5pPr>
            <a:lvl6pPr marL="2514600" indent="-228600" fontAlgn="base">
              <a:spcBef>
                <a:spcPct val="0"/>
              </a:spcBef>
              <a:spcAft>
                <a:spcPct val="0"/>
              </a:spcAft>
              <a:defRPr>
                <a:solidFill>
                  <a:schemeClr val="tx1"/>
                </a:solidFill>
                <a:latin typeface="Cambria" panose="02040503050406030204" pitchFamily="18" charset="0"/>
              </a:defRPr>
            </a:lvl6pPr>
            <a:lvl7pPr marL="2971800" indent="-228600" fontAlgn="base">
              <a:spcBef>
                <a:spcPct val="0"/>
              </a:spcBef>
              <a:spcAft>
                <a:spcPct val="0"/>
              </a:spcAft>
              <a:defRPr>
                <a:solidFill>
                  <a:schemeClr val="tx1"/>
                </a:solidFill>
                <a:latin typeface="Cambria" panose="02040503050406030204" pitchFamily="18" charset="0"/>
              </a:defRPr>
            </a:lvl7pPr>
            <a:lvl8pPr marL="3429000" indent="-228600" fontAlgn="base">
              <a:spcBef>
                <a:spcPct val="0"/>
              </a:spcBef>
              <a:spcAft>
                <a:spcPct val="0"/>
              </a:spcAft>
              <a:defRPr>
                <a:solidFill>
                  <a:schemeClr val="tx1"/>
                </a:solidFill>
                <a:latin typeface="Cambria" panose="02040503050406030204" pitchFamily="18" charset="0"/>
              </a:defRPr>
            </a:lvl8pPr>
            <a:lvl9pPr marL="3886200" indent="-228600" fontAlgn="base">
              <a:spcBef>
                <a:spcPct val="0"/>
              </a:spcBef>
              <a:spcAft>
                <a:spcPct val="0"/>
              </a:spcAft>
              <a:defRPr>
                <a:solidFill>
                  <a:schemeClr val="tx1"/>
                </a:solidFill>
                <a:latin typeface="Cambria" panose="02040503050406030204" pitchFamily="18" charset="0"/>
              </a:defRPr>
            </a:lvl9pPr>
          </a:lstStyle>
          <a:p>
            <a:pPr algn="ctr" eaLnBrk="1" hangingPunct="1">
              <a:defRPr/>
            </a:pPr>
            <a:endParaRPr lang="zh-CN" altLang="zh-CN">
              <a:solidFill>
                <a:srgbClr val="FFFFFF"/>
              </a:solidFill>
            </a:endParaRPr>
          </a:p>
        </p:txBody>
      </p:sp>
      <p:sp>
        <p:nvSpPr>
          <p:cNvPr id="6" name="Rectangle 14"/>
          <p:cNvSpPr/>
          <p:nvPr/>
        </p:nvSpPr>
        <p:spPr>
          <a:xfrm>
            <a:off x="749300" y="2438402"/>
            <a:ext cx="228600" cy="1956197"/>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Cambria" panose="02040503050406030204" pitchFamily="18" charset="0"/>
              </a:defRPr>
            </a:lvl1pPr>
            <a:lvl2pPr marL="742950" indent="-285750">
              <a:defRPr>
                <a:solidFill>
                  <a:schemeClr val="tx1"/>
                </a:solidFill>
                <a:latin typeface="Cambria" panose="02040503050406030204" pitchFamily="18" charset="0"/>
              </a:defRPr>
            </a:lvl2pPr>
            <a:lvl3pPr marL="1143000" indent="-228600">
              <a:defRPr>
                <a:solidFill>
                  <a:schemeClr val="tx1"/>
                </a:solidFill>
                <a:latin typeface="Cambria" panose="02040503050406030204" pitchFamily="18" charset="0"/>
              </a:defRPr>
            </a:lvl3pPr>
            <a:lvl4pPr marL="1600200" indent="-228600">
              <a:defRPr>
                <a:solidFill>
                  <a:schemeClr val="tx1"/>
                </a:solidFill>
                <a:latin typeface="Cambria" panose="02040503050406030204" pitchFamily="18" charset="0"/>
              </a:defRPr>
            </a:lvl4pPr>
            <a:lvl5pPr marL="2057400" indent="-228600">
              <a:defRPr>
                <a:solidFill>
                  <a:schemeClr val="tx1"/>
                </a:solidFill>
                <a:latin typeface="Cambria" panose="02040503050406030204" pitchFamily="18" charset="0"/>
              </a:defRPr>
            </a:lvl5pPr>
            <a:lvl6pPr marL="2514600" indent="-228600" fontAlgn="base">
              <a:spcBef>
                <a:spcPct val="0"/>
              </a:spcBef>
              <a:spcAft>
                <a:spcPct val="0"/>
              </a:spcAft>
              <a:defRPr>
                <a:solidFill>
                  <a:schemeClr val="tx1"/>
                </a:solidFill>
                <a:latin typeface="Cambria" panose="02040503050406030204" pitchFamily="18" charset="0"/>
              </a:defRPr>
            </a:lvl6pPr>
            <a:lvl7pPr marL="2971800" indent="-228600" fontAlgn="base">
              <a:spcBef>
                <a:spcPct val="0"/>
              </a:spcBef>
              <a:spcAft>
                <a:spcPct val="0"/>
              </a:spcAft>
              <a:defRPr>
                <a:solidFill>
                  <a:schemeClr val="tx1"/>
                </a:solidFill>
                <a:latin typeface="Cambria" panose="02040503050406030204" pitchFamily="18" charset="0"/>
              </a:defRPr>
            </a:lvl7pPr>
            <a:lvl8pPr marL="3429000" indent="-228600" fontAlgn="base">
              <a:spcBef>
                <a:spcPct val="0"/>
              </a:spcBef>
              <a:spcAft>
                <a:spcPct val="0"/>
              </a:spcAft>
              <a:defRPr>
                <a:solidFill>
                  <a:schemeClr val="tx1"/>
                </a:solidFill>
                <a:latin typeface="Cambria" panose="02040503050406030204" pitchFamily="18" charset="0"/>
              </a:defRPr>
            </a:lvl8pPr>
            <a:lvl9pPr marL="3886200" indent="-228600" fontAlgn="base">
              <a:spcBef>
                <a:spcPct val="0"/>
              </a:spcBef>
              <a:spcAft>
                <a:spcPct val="0"/>
              </a:spcAft>
              <a:defRPr>
                <a:solidFill>
                  <a:schemeClr val="tx1"/>
                </a:solidFill>
                <a:latin typeface="Cambria" panose="02040503050406030204" pitchFamily="18" charset="0"/>
              </a:defRPr>
            </a:lvl9pPr>
          </a:lstStyle>
          <a:p>
            <a:pPr algn="ctr" eaLnBrk="1" hangingPunct="1">
              <a:defRPr/>
            </a:pPr>
            <a:endParaRPr lang="zh-CN" altLang="zh-CN">
              <a:solidFill>
                <a:srgbClr val="FFFFFF"/>
              </a:solidFill>
            </a:endParaRPr>
          </a:p>
        </p:txBody>
      </p:sp>
      <p:sp>
        <p:nvSpPr>
          <p:cNvPr id="7" name="Rectangle 15"/>
          <p:cNvSpPr/>
          <p:nvPr/>
        </p:nvSpPr>
        <p:spPr>
          <a:xfrm>
            <a:off x="269854" y="665099"/>
            <a:ext cx="140865" cy="73123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Cambria" panose="02040503050406030204" pitchFamily="18" charset="0"/>
              </a:defRPr>
            </a:lvl1pPr>
            <a:lvl2pPr marL="742950" indent="-285750">
              <a:defRPr>
                <a:solidFill>
                  <a:schemeClr val="tx1"/>
                </a:solidFill>
                <a:latin typeface="Cambria" panose="02040503050406030204" pitchFamily="18" charset="0"/>
              </a:defRPr>
            </a:lvl2pPr>
            <a:lvl3pPr marL="1143000" indent="-228600">
              <a:defRPr>
                <a:solidFill>
                  <a:schemeClr val="tx1"/>
                </a:solidFill>
                <a:latin typeface="Cambria" panose="02040503050406030204" pitchFamily="18" charset="0"/>
              </a:defRPr>
            </a:lvl3pPr>
            <a:lvl4pPr marL="1600200" indent="-228600">
              <a:defRPr>
                <a:solidFill>
                  <a:schemeClr val="tx1"/>
                </a:solidFill>
                <a:latin typeface="Cambria" panose="02040503050406030204" pitchFamily="18" charset="0"/>
              </a:defRPr>
            </a:lvl4pPr>
            <a:lvl5pPr marL="2057400" indent="-228600">
              <a:defRPr>
                <a:solidFill>
                  <a:schemeClr val="tx1"/>
                </a:solidFill>
                <a:latin typeface="Cambria" panose="02040503050406030204" pitchFamily="18" charset="0"/>
              </a:defRPr>
            </a:lvl5pPr>
            <a:lvl6pPr marL="2514600" indent="-228600" fontAlgn="base">
              <a:spcBef>
                <a:spcPct val="0"/>
              </a:spcBef>
              <a:spcAft>
                <a:spcPct val="0"/>
              </a:spcAft>
              <a:defRPr>
                <a:solidFill>
                  <a:schemeClr val="tx1"/>
                </a:solidFill>
                <a:latin typeface="Cambria" panose="02040503050406030204" pitchFamily="18" charset="0"/>
              </a:defRPr>
            </a:lvl6pPr>
            <a:lvl7pPr marL="2971800" indent="-228600" fontAlgn="base">
              <a:spcBef>
                <a:spcPct val="0"/>
              </a:spcBef>
              <a:spcAft>
                <a:spcPct val="0"/>
              </a:spcAft>
              <a:defRPr>
                <a:solidFill>
                  <a:schemeClr val="tx1"/>
                </a:solidFill>
                <a:latin typeface="Cambria" panose="02040503050406030204" pitchFamily="18" charset="0"/>
              </a:defRPr>
            </a:lvl7pPr>
            <a:lvl8pPr marL="3429000" indent="-228600" fontAlgn="base">
              <a:spcBef>
                <a:spcPct val="0"/>
              </a:spcBef>
              <a:spcAft>
                <a:spcPct val="0"/>
              </a:spcAft>
              <a:defRPr>
                <a:solidFill>
                  <a:schemeClr val="tx1"/>
                </a:solidFill>
                <a:latin typeface="Cambria" panose="02040503050406030204" pitchFamily="18" charset="0"/>
              </a:defRPr>
            </a:lvl8pPr>
            <a:lvl9pPr marL="3886200" indent="-228600" fontAlgn="base">
              <a:spcBef>
                <a:spcPct val="0"/>
              </a:spcBef>
              <a:spcAft>
                <a:spcPct val="0"/>
              </a:spcAft>
              <a:defRPr>
                <a:solidFill>
                  <a:schemeClr val="tx1"/>
                </a:solidFill>
                <a:latin typeface="Cambria" panose="02040503050406030204" pitchFamily="18" charset="0"/>
              </a:defRPr>
            </a:lvl9pPr>
          </a:lstStyle>
          <a:p>
            <a:pPr algn="ctr" eaLnBrk="1" hangingPunct="1">
              <a:defRPr/>
            </a:pPr>
            <a:endParaRPr lang="zh-CN" altLang="zh-CN">
              <a:solidFill>
                <a:srgbClr val="FFFFFF"/>
              </a:solidFill>
            </a:endParaRPr>
          </a:p>
        </p:txBody>
      </p:sp>
      <p:sp>
        <p:nvSpPr>
          <p:cNvPr id="8" name="Title 7"/>
          <p:cNvSpPr>
            <a:spLocks noGrp="1"/>
          </p:cNvSpPr>
          <p:nvPr>
            <p:ph type="ctrTitle"/>
          </p:nvPr>
        </p:nvSpPr>
        <p:spPr>
          <a:xfrm>
            <a:off x="1063625" y="2676526"/>
            <a:ext cx="6858000" cy="1514475"/>
          </a:xfrm>
        </p:spPr>
        <p:txBody>
          <a:bodyPr anchor="ctr"/>
          <a:lstStyle>
            <a:lvl1pPr algn="ctr">
              <a:defRPr sz="3600">
                <a:solidFill>
                  <a:schemeClr val="tx1"/>
                </a:solidFill>
                <a:latin typeface="微软雅黑" panose="020B0503020204020204" pitchFamily="34" charset="-122"/>
                <a:ea typeface="微软雅黑" panose="020B0503020204020204" pitchFamily="34" charset="-122"/>
              </a:defRPr>
            </a:lvl1pPr>
          </a:lstStyle>
          <a:p>
            <a:endParaRPr lang="en-US" dirty="0"/>
          </a:p>
        </p:txBody>
      </p:sp>
      <p:sp>
        <p:nvSpPr>
          <p:cNvPr id="9" name="Subtitle 8"/>
          <p:cNvSpPr>
            <a:spLocks noGrp="1"/>
          </p:cNvSpPr>
          <p:nvPr>
            <p:ph type="subTitle" idx="1"/>
          </p:nvPr>
        </p:nvSpPr>
        <p:spPr>
          <a:xfrm>
            <a:off x="422254" y="726666"/>
            <a:ext cx="5140347" cy="568735"/>
          </a:xfrm>
        </p:spPr>
        <p:txBody>
          <a:bodyPr anchor="ctr"/>
          <a:lstStyle>
            <a:lvl1pPr marL="0" indent="0" algn="ctr">
              <a:buNone/>
              <a:defRPr sz="1200">
                <a:solidFill>
                  <a:schemeClr val="tx2"/>
                </a:solidFill>
                <a:latin typeface="华文细黑" panose="02010600040101010101" pitchFamily="2" charset="-122"/>
                <a:ea typeface="华文细黑" panose="02010600040101010101" pitchFamily="2" charset="-122"/>
                <a:cs typeface="+mj-cs"/>
              </a:defRPr>
            </a:lvl1pPr>
            <a:lvl2pPr marL="342900" indent="0" algn="ctr">
              <a:buNone/>
            </a:lvl2pPr>
            <a:lvl3pPr marL="685800" indent="0" algn="ctr">
              <a:buNone/>
            </a:lvl3pPr>
            <a:lvl4pPr marL="1028700" indent="0" algn="ctr">
              <a:buNone/>
            </a:lvl4pPr>
            <a:lvl5pPr marL="1371600" indent="0" algn="ctr">
              <a:buNone/>
            </a:lvl5pPr>
            <a:lvl6pPr marL="1714500" indent="0" algn="ctr">
              <a:buNone/>
            </a:lvl6pPr>
            <a:lvl7pPr marL="2057400" indent="0" algn="ctr">
              <a:buNone/>
            </a:lvl7pPr>
            <a:lvl8pPr marL="2400300" indent="0" algn="ctr">
              <a:buNone/>
            </a:lvl8pPr>
            <a:lvl9pPr marL="2743200" indent="0" algn="ctr">
              <a:buNone/>
            </a:lvl9pPr>
          </a:lstStyle>
          <a:p>
            <a:endParaRPr lang="en-US" dirty="0"/>
          </a:p>
        </p:txBody>
      </p:sp>
      <p:sp>
        <p:nvSpPr>
          <p:cNvPr id="25" name="Text Placeholder 24"/>
          <p:cNvSpPr>
            <a:spLocks noGrp="1"/>
          </p:cNvSpPr>
          <p:nvPr>
            <p:ph type="body" sz="quarter" idx="10"/>
          </p:nvPr>
        </p:nvSpPr>
        <p:spPr>
          <a:xfrm>
            <a:off x="2209801" y="4800600"/>
            <a:ext cx="5053013" cy="1600200"/>
          </a:xfrm>
        </p:spPr>
        <p:txBody>
          <a:bodyPr/>
          <a:lstStyle>
            <a:lvl1pPr marL="0" indent="0" algn="ctr">
              <a:buNone/>
              <a:defRPr sz="2400">
                <a:solidFill>
                  <a:schemeClr val="accent1">
                    <a:lumMod val="60000"/>
                    <a:lumOff val="40000"/>
                  </a:schemeClr>
                </a:solidFill>
                <a:latin typeface="+mn-ea"/>
                <a:ea typeface="+mn-ea"/>
              </a:defRPr>
            </a:lvl1pPr>
          </a:lstStyle>
          <a:p>
            <a:pPr lvl="0"/>
            <a:endParaRPr lang="zh-CN" altLang="en-US" dirty="0"/>
          </a:p>
        </p:txBody>
      </p:sp>
    </p:spTree>
    <p:extLst>
      <p:ext uri="{BB962C8B-B14F-4D97-AF65-F5344CB8AC3E}">
        <p14:creationId xmlns:p14="http://schemas.microsoft.com/office/powerpoint/2010/main" val="32467284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ubsection">
    <p:spTree>
      <p:nvGrpSpPr>
        <p:cNvPr id="1" name=""/>
        <p:cNvGrpSpPr/>
        <p:nvPr/>
      </p:nvGrpSpPr>
      <p:grpSpPr>
        <a:xfrm>
          <a:off x="0" y="0"/>
          <a:ext cx="0" cy="0"/>
          <a:chOff x="0" y="0"/>
          <a:chExt cx="0" cy="0"/>
        </a:xfrm>
      </p:grpSpPr>
      <p:sp>
        <p:nvSpPr>
          <p:cNvPr id="4" name="Rectangle 10"/>
          <p:cNvSpPr/>
          <p:nvPr/>
        </p:nvSpPr>
        <p:spPr>
          <a:xfrm>
            <a:off x="749300" y="2438402"/>
            <a:ext cx="7315200" cy="1956197"/>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Cambria" panose="02040503050406030204" pitchFamily="18" charset="0"/>
              </a:defRPr>
            </a:lvl1pPr>
            <a:lvl2pPr marL="742950" indent="-285750">
              <a:defRPr>
                <a:solidFill>
                  <a:schemeClr val="tx1"/>
                </a:solidFill>
                <a:latin typeface="Cambria" panose="02040503050406030204" pitchFamily="18" charset="0"/>
              </a:defRPr>
            </a:lvl2pPr>
            <a:lvl3pPr marL="1143000" indent="-228600">
              <a:defRPr>
                <a:solidFill>
                  <a:schemeClr val="tx1"/>
                </a:solidFill>
                <a:latin typeface="Cambria" panose="02040503050406030204" pitchFamily="18" charset="0"/>
              </a:defRPr>
            </a:lvl3pPr>
            <a:lvl4pPr marL="1600200" indent="-228600">
              <a:defRPr>
                <a:solidFill>
                  <a:schemeClr val="tx1"/>
                </a:solidFill>
                <a:latin typeface="Cambria" panose="02040503050406030204" pitchFamily="18" charset="0"/>
              </a:defRPr>
            </a:lvl4pPr>
            <a:lvl5pPr marL="2057400" indent="-228600">
              <a:defRPr>
                <a:solidFill>
                  <a:schemeClr val="tx1"/>
                </a:solidFill>
                <a:latin typeface="Cambria" panose="02040503050406030204" pitchFamily="18" charset="0"/>
              </a:defRPr>
            </a:lvl5pPr>
            <a:lvl6pPr marL="2514600" indent="-228600" fontAlgn="base">
              <a:spcBef>
                <a:spcPct val="0"/>
              </a:spcBef>
              <a:spcAft>
                <a:spcPct val="0"/>
              </a:spcAft>
              <a:defRPr>
                <a:solidFill>
                  <a:schemeClr val="tx1"/>
                </a:solidFill>
                <a:latin typeface="Cambria" panose="02040503050406030204" pitchFamily="18" charset="0"/>
              </a:defRPr>
            </a:lvl6pPr>
            <a:lvl7pPr marL="2971800" indent="-228600" fontAlgn="base">
              <a:spcBef>
                <a:spcPct val="0"/>
              </a:spcBef>
              <a:spcAft>
                <a:spcPct val="0"/>
              </a:spcAft>
              <a:defRPr>
                <a:solidFill>
                  <a:schemeClr val="tx1"/>
                </a:solidFill>
                <a:latin typeface="Cambria" panose="02040503050406030204" pitchFamily="18" charset="0"/>
              </a:defRPr>
            </a:lvl7pPr>
            <a:lvl8pPr marL="3429000" indent="-228600" fontAlgn="base">
              <a:spcBef>
                <a:spcPct val="0"/>
              </a:spcBef>
              <a:spcAft>
                <a:spcPct val="0"/>
              </a:spcAft>
              <a:defRPr>
                <a:solidFill>
                  <a:schemeClr val="tx1"/>
                </a:solidFill>
                <a:latin typeface="Cambria" panose="02040503050406030204" pitchFamily="18" charset="0"/>
              </a:defRPr>
            </a:lvl8pPr>
            <a:lvl9pPr marL="3886200" indent="-228600" fontAlgn="base">
              <a:spcBef>
                <a:spcPct val="0"/>
              </a:spcBef>
              <a:spcAft>
                <a:spcPct val="0"/>
              </a:spcAft>
              <a:defRPr>
                <a:solidFill>
                  <a:schemeClr val="tx1"/>
                </a:solidFill>
                <a:latin typeface="Cambria" panose="02040503050406030204" pitchFamily="18" charset="0"/>
              </a:defRPr>
            </a:lvl9pPr>
          </a:lstStyle>
          <a:p>
            <a:pPr algn="ctr" eaLnBrk="1" hangingPunct="1">
              <a:defRPr/>
            </a:pPr>
            <a:endParaRPr lang="zh-CN" altLang="zh-CN">
              <a:solidFill>
                <a:srgbClr val="FFFFFF"/>
              </a:solidFill>
            </a:endParaRPr>
          </a:p>
        </p:txBody>
      </p:sp>
      <p:sp>
        <p:nvSpPr>
          <p:cNvPr id="6" name="Rectangle 14"/>
          <p:cNvSpPr/>
          <p:nvPr/>
        </p:nvSpPr>
        <p:spPr>
          <a:xfrm>
            <a:off x="749300" y="2438402"/>
            <a:ext cx="228600" cy="1956197"/>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Cambria" panose="02040503050406030204" pitchFamily="18" charset="0"/>
              </a:defRPr>
            </a:lvl1pPr>
            <a:lvl2pPr marL="742950" indent="-285750">
              <a:defRPr>
                <a:solidFill>
                  <a:schemeClr val="tx1"/>
                </a:solidFill>
                <a:latin typeface="Cambria" panose="02040503050406030204" pitchFamily="18" charset="0"/>
              </a:defRPr>
            </a:lvl2pPr>
            <a:lvl3pPr marL="1143000" indent="-228600">
              <a:defRPr>
                <a:solidFill>
                  <a:schemeClr val="tx1"/>
                </a:solidFill>
                <a:latin typeface="Cambria" panose="02040503050406030204" pitchFamily="18" charset="0"/>
              </a:defRPr>
            </a:lvl3pPr>
            <a:lvl4pPr marL="1600200" indent="-228600">
              <a:defRPr>
                <a:solidFill>
                  <a:schemeClr val="tx1"/>
                </a:solidFill>
                <a:latin typeface="Cambria" panose="02040503050406030204" pitchFamily="18" charset="0"/>
              </a:defRPr>
            </a:lvl4pPr>
            <a:lvl5pPr marL="2057400" indent="-228600">
              <a:defRPr>
                <a:solidFill>
                  <a:schemeClr val="tx1"/>
                </a:solidFill>
                <a:latin typeface="Cambria" panose="02040503050406030204" pitchFamily="18" charset="0"/>
              </a:defRPr>
            </a:lvl5pPr>
            <a:lvl6pPr marL="2514600" indent="-228600" fontAlgn="base">
              <a:spcBef>
                <a:spcPct val="0"/>
              </a:spcBef>
              <a:spcAft>
                <a:spcPct val="0"/>
              </a:spcAft>
              <a:defRPr>
                <a:solidFill>
                  <a:schemeClr val="tx1"/>
                </a:solidFill>
                <a:latin typeface="Cambria" panose="02040503050406030204" pitchFamily="18" charset="0"/>
              </a:defRPr>
            </a:lvl6pPr>
            <a:lvl7pPr marL="2971800" indent="-228600" fontAlgn="base">
              <a:spcBef>
                <a:spcPct val="0"/>
              </a:spcBef>
              <a:spcAft>
                <a:spcPct val="0"/>
              </a:spcAft>
              <a:defRPr>
                <a:solidFill>
                  <a:schemeClr val="tx1"/>
                </a:solidFill>
                <a:latin typeface="Cambria" panose="02040503050406030204" pitchFamily="18" charset="0"/>
              </a:defRPr>
            </a:lvl7pPr>
            <a:lvl8pPr marL="3429000" indent="-228600" fontAlgn="base">
              <a:spcBef>
                <a:spcPct val="0"/>
              </a:spcBef>
              <a:spcAft>
                <a:spcPct val="0"/>
              </a:spcAft>
              <a:defRPr>
                <a:solidFill>
                  <a:schemeClr val="tx1"/>
                </a:solidFill>
                <a:latin typeface="Cambria" panose="02040503050406030204" pitchFamily="18" charset="0"/>
              </a:defRPr>
            </a:lvl8pPr>
            <a:lvl9pPr marL="3886200" indent="-228600" fontAlgn="base">
              <a:spcBef>
                <a:spcPct val="0"/>
              </a:spcBef>
              <a:spcAft>
                <a:spcPct val="0"/>
              </a:spcAft>
              <a:defRPr>
                <a:solidFill>
                  <a:schemeClr val="tx1"/>
                </a:solidFill>
                <a:latin typeface="Cambria" panose="02040503050406030204" pitchFamily="18" charset="0"/>
              </a:defRPr>
            </a:lvl9pPr>
          </a:lstStyle>
          <a:p>
            <a:pPr algn="ctr" eaLnBrk="1" hangingPunct="1">
              <a:defRPr/>
            </a:pPr>
            <a:endParaRPr lang="zh-CN" altLang="zh-CN">
              <a:solidFill>
                <a:srgbClr val="FFFFFF"/>
              </a:solidFill>
            </a:endParaRPr>
          </a:p>
        </p:txBody>
      </p:sp>
      <p:sp>
        <p:nvSpPr>
          <p:cNvPr id="8" name="Title 7"/>
          <p:cNvSpPr>
            <a:spLocks noGrp="1"/>
          </p:cNvSpPr>
          <p:nvPr>
            <p:ph type="ctrTitle"/>
          </p:nvPr>
        </p:nvSpPr>
        <p:spPr>
          <a:xfrm>
            <a:off x="1063625" y="2676526"/>
            <a:ext cx="6858000" cy="1514475"/>
          </a:xfrm>
        </p:spPr>
        <p:txBody>
          <a:bodyPr anchor="ctr"/>
          <a:lstStyle>
            <a:lvl1pPr algn="ctr">
              <a:defRPr sz="2800">
                <a:solidFill>
                  <a:schemeClr val="tx1"/>
                </a:solidFill>
                <a:latin typeface="微软雅黑" panose="020B0503020204020204" pitchFamily="34" charset="-122"/>
                <a:ea typeface="微软雅黑" panose="020B0503020204020204" pitchFamily="34" charset="-122"/>
              </a:defRPr>
            </a:lvl1pPr>
          </a:lstStyle>
          <a:p>
            <a:endParaRPr lang="en-US" dirty="0"/>
          </a:p>
        </p:txBody>
      </p:sp>
    </p:spTree>
    <p:extLst>
      <p:ext uri="{BB962C8B-B14F-4D97-AF65-F5344CB8AC3E}">
        <p14:creationId xmlns:p14="http://schemas.microsoft.com/office/powerpoint/2010/main" val="8020827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微软雅黑" panose="020B0503020204020204" pitchFamily="34" charset="-122"/>
                <a:ea typeface="微软雅黑" panose="020B0503020204020204" pitchFamily="34" charset="-122"/>
              </a:defRPr>
            </a:lvl1pPr>
          </a:lstStyle>
          <a:p>
            <a:r>
              <a:rPr lang="en-US" dirty="0"/>
              <a:t>Click to edit Master title style</a:t>
            </a:r>
          </a:p>
        </p:txBody>
      </p:sp>
      <p:sp>
        <p:nvSpPr>
          <p:cNvPr id="8" name="Content Placeholder 7"/>
          <p:cNvSpPr>
            <a:spLocks noGrp="1"/>
          </p:cNvSpPr>
          <p:nvPr>
            <p:ph sz="quarter" idx="1"/>
          </p:nvPr>
        </p:nvSpPr>
        <p:spPr>
          <a:xfrm>
            <a:off x="457200" y="1219200"/>
            <a:ext cx="8229600" cy="4937760"/>
          </a:xfrm>
        </p:spPr>
        <p:txBody>
          <a:bodyPr/>
          <a:lstStyle>
            <a:lvl1pPr>
              <a:defRPr>
                <a:latin typeface="华文楷体" panose="02010600040101010101" pitchFamily="2" charset="-122"/>
                <a:ea typeface="华文楷体" panose="02010600040101010101" pitchFamily="2" charset="-122"/>
              </a:defRPr>
            </a:lvl1pPr>
            <a:lvl2pPr>
              <a:defRPr sz="2400">
                <a:latin typeface="华文楷体" panose="02010600040101010101" pitchFamily="2" charset="-122"/>
                <a:ea typeface="华文楷体" panose="02010600040101010101" pitchFamily="2" charset="-122"/>
              </a:defRPr>
            </a:lvl2pPr>
            <a:lvl3pPr>
              <a:defRPr sz="2400">
                <a:latin typeface="华文楷体" panose="02010600040101010101" pitchFamily="2" charset="-122"/>
                <a:ea typeface="华文楷体" panose="02010600040101010101" pitchFamily="2" charset="-122"/>
              </a:defRPr>
            </a:lvl3pPr>
            <a:lvl4pPr>
              <a:defRPr sz="1800">
                <a:latin typeface="华文楷体" panose="02010600040101010101" pitchFamily="2" charset="-122"/>
                <a:ea typeface="华文楷体" panose="02010600040101010101" pitchFamily="2" charset="-122"/>
              </a:defRPr>
            </a:lvl4pPr>
            <a:lvl5pPr>
              <a:defRPr sz="1600">
                <a:latin typeface="华文楷体" panose="02010600040101010101" pitchFamily="2" charset="-122"/>
                <a:ea typeface="华文楷体" panose="02010600040101010101" pitchFamily="2" charset="-122"/>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639551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Just 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微软雅黑" panose="020B0503020204020204" pitchFamily="34" charset="-122"/>
                <a:ea typeface="微软雅黑" panose="020B0503020204020204" pitchFamily="34" charset="-122"/>
              </a:defRPr>
            </a:lvl1pPr>
          </a:lstStyle>
          <a:p>
            <a:r>
              <a:rPr lang="en-US" altLang="zh-CN" dirty="0"/>
              <a:t>Click to edit Master title style</a:t>
            </a:r>
            <a:endParaRPr lang="zh-CN" altLang="en-US" dirty="0"/>
          </a:p>
        </p:txBody>
      </p:sp>
    </p:spTree>
    <p:extLst>
      <p:ext uri="{BB962C8B-B14F-4D97-AF65-F5344CB8AC3E}">
        <p14:creationId xmlns:p14="http://schemas.microsoft.com/office/powerpoint/2010/main" val="25312587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lstStyle/>
          <a:p>
            <a:r>
              <a:rPr lang="en-US" dirty="0"/>
              <a:t>Click to edit Master title style</a:t>
            </a:r>
          </a:p>
        </p:txBody>
      </p:sp>
      <p:sp>
        <p:nvSpPr>
          <p:cNvPr id="9" name="Content Placeholder 8"/>
          <p:cNvSpPr>
            <a:spLocks noGrp="1"/>
          </p:cNvSpPr>
          <p:nvPr>
            <p:ph sz="quarter" idx="1"/>
          </p:nvPr>
        </p:nvSpPr>
        <p:spPr>
          <a:xfrm>
            <a:off x="457200" y="1219200"/>
            <a:ext cx="4041648" cy="49377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10"/>
          <p:cNvSpPr>
            <a:spLocks noGrp="1"/>
          </p:cNvSpPr>
          <p:nvPr>
            <p:ph sz="quarter" idx="2"/>
          </p:nvPr>
        </p:nvSpPr>
        <p:spPr>
          <a:xfrm>
            <a:off x="4632198" y="1216152"/>
            <a:ext cx="4041648" cy="49377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671874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 Text_IMG">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lstStyle/>
          <a:p>
            <a:r>
              <a:rPr lang="en-US" dirty="0"/>
              <a:t>Click to edit Master title style</a:t>
            </a:r>
          </a:p>
        </p:txBody>
      </p:sp>
      <p:sp>
        <p:nvSpPr>
          <p:cNvPr id="9" name="Content Placeholder 8"/>
          <p:cNvSpPr>
            <a:spLocks noGrp="1"/>
          </p:cNvSpPr>
          <p:nvPr>
            <p:ph sz="quarter" idx="1"/>
          </p:nvPr>
        </p:nvSpPr>
        <p:spPr>
          <a:xfrm>
            <a:off x="457200" y="1219200"/>
            <a:ext cx="4724400" cy="49377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4" name="直接连接符 3"/>
          <p:cNvCxnSpPr/>
          <p:nvPr userDrawn="1"/>
        </p:nvCxnSpPr>
        <p:spPr>
          <a:xfrm>
            <a:off x="5334000" y="1219200"/>
            <a:ext cx="0" cy="493776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350193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empty">
    <p:spTree>
      <p:nvGrpSpPr>
        <p:cNvPr id="1" name=""/>
        <p:cNvGrpSpPr/>
        <p:nvPr/>
      </p:nvGrpSpPr>
      <p:grpSpPr>
        <a:xfrm>
          <a:off x="0" y="0"/>
          <a:ext cx="0" cy="0"/>
          <a:chOff x="0" y="0"/>
          <a:chExt cx="0" cy="0"/>
        </a:xfrm>
      </p:grpSpPr>
    </p:spTree>
    <p:extLst>
      <p:ext uri="{BB962C8B-B14F-4D97-AF65-F5344CB8AC3E}">
        <p14:creationId xmlns:p14="http://schemas.microsoft.com/office/powerpoint/2010/main" val="8826837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End">
    <p:spTree>
      <p:nvGrpSpPr>
        <p:cNvPr id="1" name=""/>
        <p:cNvGrpSpPr/>
        <p:nvPr/>
      </p:nvGrpSpPr>
      <p:grpSpPr>
        <a:xfrm>
          <a:off x="0" y="0"/>
          <a:ext cx="0" cy="0"/>
          <a:chOff x="0" y="0"/>
          <a:chExt cx="0" cy="0"/>
        </a:xfrm>
      </p:grpSpPr>
      <p:sp>
        <p:nvSpPr>
          <p:cNvPr id="4" name="Rectangle 3"/>
          <p:cNvSpPr/>
          <p:nvPr userDrawn="1"/>
        </p:nvSpPr>
        <p:spPr>
          <a:xfrm>
            <a:off x="3657600" y="3048002"/>
            <a:ext cx="2286000" cy="646331"/>
          </a:xfrm>
          <a:prstGeom prst="rect">
            <a:avLst/>
          </a:prstGeom>
        </p:spPr>
        <p:txBody>
          <a:bodyPr wrap="square">
            <a:spAutoFit/>
          </a:bodyPr>
          <a:lstStyle/>
          <a:p>
            <a:r>
              <a:rPr lang="zh-CN" altLang="en-US" sz="3600" dirty="0">
                <a:latin typeface="华文楷体" panose="02010600040101010101" pitchFamily="2" charset="-122"/>
                <a:ea typeface="华文楷体" panose="02010600040101010101" pitchFamily="2" charset="-122"/>
              </a:rPr>
              <a:t>谢  谢</a:t>
            </a:r>
            <a:endParaRPr lang="en-US" altLang="zh-CN" sz="3600" dirty="0">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16980829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21"/>
          <p:cNvSpPr>
            <a:spLocks noGrp="1"/>
          </p:cNvSpPr>
          <p:nvPr>
            <p:ph type="title"/>
          </p:nvPr>
        </p:nvSpPr>
        <p:spPr bwMode="auto">
          <a:xfrm>
            <a:off x="457200" y="152400"/>
            <a:ext cx="8229600" cy="990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dirty="0"/>
              <a:t>Click to edit Master title style</a:t>
            </a:r>
          </a:p>
        </p:txBody>
      </p:sp>
      <p:sp>
        <p:nvSpPr>
          <p:cNvPr id="1027" name="Text Placeholder 12"/>
          <p:cNvSpPr>
            <a:spLocks noGrp="1"/>
          </p:cNvSpPr>
          <p:nvPr>
            <p:ph type="body" idx="1"/>
          </p:nvPr>
        </p:nvSpPr>
        <p:spPr bwMode="auto">
          <a:xfrm>
            <a:off x="457200" y="1219200"/>
            <a:ext cx="8229600" cy="49101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p>
        </p:txBody>
      </p:sp>
      <p:sp>
        <p:nvSpPr>
          <p:cNvPr id="1032" name="Straight Connector 28"/>
          <p:cNvSpPr>
            <a:spLocks noChangeShapeType="1"/>
          </p:cNvSpPr>
          <p:nvPr/>
        </p:nvSpPr>
        <p:spPr bwMode="auto">
          <a:xfrm>
            <a:off x="457200" y="1143000"/>
            <a:ext cx="8229600" cy="0"/>
          </a:xfrm>
          <a:prstGeom prst="line">
            <a:avLst/>
          </a:prstGeom>
          <a:noFill/>
          <a:ln w="9525" algn="ctr">
            <a:solidFill>
              <a:schemeClr val="accent2"/>
            </a:solidFill>
            <a:prstDash val="dash"/>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15" name="Straight Connector 27"/>
          <p:cNvSpPr>
            <a:spLocks noChangeShapeType="1"/>
          </p:cNvSpPr>
          <p:nvPr userDrawn="1"/>
        </p:nvSpPr>
        <p:spPr bwMode="auto">
          <a:xfrm>
            <a:off x="457200" y="6353175"/>
            <a:ext cx="8229600" cy="0"/>
          </a:xfrm>
          <a:prstGeom prst="line">
            <a:avLst/>
          </a:prstGeom>
          <a:noFill/>
          <a:ln w="9525" algn="ctr">
            <a:solidFill>
              <a:schemeClr val="accent2"/>
            </a:solidFill>
            <a:prstDash val="dash"/>
            <a:round/>
            <a:headEnd/>
            <a:tailEnd/>
          </a:ln>
          <a:extLst>
            <a:ext uri="{909E8E84-426E-40dd-AFC4-6F175D3DCCD1}">
              <a14:hiddenFill xmlns="" xmlns:a14="http://schemas.microsoft.com/office/drawing/2010/main">
                <a:noFill/>
              </a14:hiddenFill>
            </a:ext>
          </a:extLst>
        </p:spPr>
        <p:txBody>
          <a:bodyPr/>
          <a:lstStyle/>
          <a:p>
            <a:endParaRPr lang="zh-CN" altLang="en-US" sz="1400">
              <a:latin typeface="+mn-ea"/>
              <a:ea typeface="+mn-ea"/>
            </a:endParaRPr>
          </a:p>
        </p:txBody>
      </p:sp>
      <p:sp>
        <p:nvSpPr>
          <p:cNvPr id="16" name="Footer Placeholder 2"/>
          <p:cNvSpPr txBox="1">
            <a:spLocks/>
          </p:cNvSpPr>
          <p:nvPr userDrawn="1"/>
        </p:nvSpPr>
        <p:spPr>
          <a:xfrm>
            <a:off x="3048000" y="6362436"/>
            <a:ext cx="2971800" cy="365125"/>
          </a:xfrm>
          <a:prstGeom prst="rect">
            <a:avLst/>
          </a:prstGeom>
        </p:spPr>
        <p:txBody>
          <a:bodyPr vert="horz" wrap="square" lIns="68580" tIns="34290" rIns="68580" bIns="34290" numCol="1" anchor="t" anchorCtr="0" compatLnSpc="1">
            <a:prstTxWarp prst="textNoShape">
              <a:avLst/>
            </a:prstTxWarp>
          </a:bodyPr>
          <a:lstStyle>
            <a:defPPr>
              <a:defRPr lang="en-US"/>
            </a:defPPr>
            <a:lvl1pPr algn="r" rtl="0" eaLnBrk="1" fontAlgn="base" hangingPunct="1">
              <a:spcBef>
                <a:spcPct val="0"/>
              </a:spcBef>
              <a:spcAft>
                <a:spcPct val="0"/>
              </a:spcAft>
              <a:defRPr sz="1400" kern="1200">
                <a:solidFill>
                  <a:schemeClr val="tx2"/>
                </a:solidFill>
                <a:latin typeface="Cambria" panose="02040503050406030204" pitchFamily="18"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a:defRPr/>
            </a:pPr>
            <a:r>
              <a:rPr lang="zh-CN" altLang="en-US" sz="1400" dirty="0">
                <a:latin typeface="+mn-ea"/>
                <a:ea typeface="+mn-ea"/>
              </a:rPr>
              <a:t>神经网络与深度学习</a:t>
            </a:r>
            <a:endParaRPr lang="zh-CN" altLang="zh-CN" sz="1400" dirty="0">
              <a:latin typeface="+mn-ea"/>
              <a:ea typeface="+mn-ea"/>
            </a:endParaRPr>
          </a:p>
        </p:txBody>
      </p:sp>
      <p:sp>
        <p:nvSpPr>
          <p:cNvPr id="18" name="Rectangle 17"/>
          <p:cNvSpPr/>
          <p:nvPr userDrawn="1"/>
        </p:nvSpPr>
        <p:spPr>
          <a:xfrm>
            <a:off x="8229600" y="6362436"/>
            <a:ext cx="375424" cy="307777"/>
          </a:xfrm>
          <a:prstGeom prst="rect">
            <a:avLst/>
          </a:prstGeom>
        </p:spPr>
        <p:txBody>
          <a:bodyPr wrap="none">
            <a:spAutoFit/>
          </a:bodyPr>
          <a:lstStyle/>
          <a:p>
            <a:pPr>
              <a:defRPr/>
            </a:pPr>
            <a:fld id="{7A0AC270-0923-4589-A51D-6091E7C5371F}" type="slidenum">
              <a:rPr lang="zh-CN" altLang="en-US" sz="1400" kern="1200" smtClean="0">
                <a:solidFill>
                  <a:schemeClr val="tx2"/>
                </a:solidFill>
                <a:latin typeface="+mn-ea"/>
                <a:ea typeface="+mn-ea"/>
                <a:cs typeface="Arial" panose="020B0604020202020204" pitchFamily="34" charset="0"/>
              </a:rPr>
              <a:pPr>
                <a:defRPr/>
              </a:pPr>
              <a:t>‹#›</a:t>
            </a:fld>
            <a:endParaRPr lang="en-US" altLang="zh-CN" sz="1400" kern="1200" dirty="0">
              <a:solidFill>
                <a:schemeClr val="tx2"/>
              </a:solidFill>
              <a:latin typeface="+mn-ea"/>
              <a:ea typeface="+mn-ea"/>
              <a:cs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823" r:id="rId1"/>
    <p:sldLayoutId id="2147483831" r:id="rId2"/>
    <p:sldLayoutId id="2147483824" r:id="rId3"/>
    <p:sldLayoutId id="2147483828" r:id="rId4"/>
    <p:sldLayoutId id="2147483826" r:id="rId5"/>
    <p:sldLayoutId id="2147483832" r:id="rId6"/>
    <p:sldLayoutId id="2147483830" r:id="rId7"/>
    <p:sldLayoutId id="2147483829" r:id="rId8"/>
  </p:sldLayoutIdLst>
  <p:hf hdr="0" ftr="0" dt="0"/>
  <p:txStyles>
    <p:titleStyle>
      <a:lvl1pPr algn="l" rtl="0" eaLnBrk="0" fontAlgn="base" hangingPunct="0">
        <a:spcBef>
          <a:spcPct val="0"/>
        </a:spcBef>
        <a:spcAft>
          <a:spcPct val="0"/>
        </a:spcAft>
        <a:defRPr sz="3600" kern="1200">
          <a:solidFill>
            <a:schemeClr val="tx2"/>
          </a:solidFill>
          <a:latin typeface="+mj-lt"/>
          <a:ea typeface="+mj-ea"/>
          <a:cs typeface="+mj-cs"/>
        </a:defRPr>
      </a:lvl1pPr>
      <a:lvl2pPr algn="l" rtl="0" eaLnBrk="0" fontAlgn="base" hangingPunct="0">
        <a:spcBef>
          <a:spcPct val="0"/>
        </a:spcBef>
        <a:spcAft>
          <a:spcPct val="0"/>
        </a:spcAft>
        <a:defRPr sz="2700">
          <a:solidFill>
            <a:schemeClr val="tx2"/>
          </a:solidFill>
          <a:latin typeface="Calibri" panose="020F0502020204030204" pitchFamily="34" charset="0"/>
        </a:defRPr>
      </a:lvl2pPr>
      <a:lvl3pPr algn="l" rtl="0" eaLnBrk="0" fontAlgn="base" hangingPunct="0">
        <a:spcBef>
          <a:spcPct val="0"/>
        </a:spcBef>
        <a:spcAft>
          <a:spcPct val="0"/>
        </a:spcAft>
        <a:defRPr sz="2700">
          <a:solidFill>
            <a:schemeClr val="tx2"/>
          </a:solidFill>
          <a:latin typeface="Calibri" panose="020F0502020204030204" pitchFamily="34" charset="0"/>
        </a:defRPr>
      </a:lvl3pPr>
      <a:lvl4pPr algn="l" rtl="0" eaLnBrk="0" fontAlgn="base" hangingPunct="0">
        <a:spcBef>
          <a:spcPct val="0"/>
        </a:spcBef>
        <a:spcAft>
          <a:spcPct val="0"/>
        </a:spcAft>
        <a:defRPr sz="2700">
          <a:solidFill>
            <a:schemeClr val="tx2"/>
          </a:solidFill>
          <a:latin typeface="Calibri" panose="020F0502020204030204" pitchFamily="34" charset="0"/>
        </a:defRPr>
      </a:lvl4pPr>
      <a:lvl5pPr algn="l" rtl="0" eaLnBrk="0" fontAlgn="base" hangingPunct="0">
        <a:spcBef>
          <a:spcPct val="0"/>
        </a:spcBef>
        <a:spcAft>
          <a:spcPct val="0"/>
        </a:spcAft>
        <a:defRPr sz="2700">
          <a:solidFill>
            <a:schemeClr val="tx2"/>
          </a:solidFill>
          <a:latin typeface="Calibri" panose="020F0502020204030204" pitchFamily="34" charset="0"/>
        </a:defRPr>
      </a:lvl5pPr>
      <a:lvl6pPr marL="342900" algn="l" rtl="0" fontAlgn="base">
        <a:spcBef>
          <a:spcPct val="0"/>
        </a:spcBef>
        <a:spcAft>
          <a:spcPct val="0"/>
        </a:spcAft>
        <a:defRPr sz="2400">
          <a:solidFill>
            <a:schemeClr val="tx2"/>
          </a:solidFill>
          <a:latin typeface="Calibri" panose="020F0502020204030204" pitchFamily="34" charset="0"/>
        </a:defRPr>
      </a:lvl6pPr>
      <a:lvl7pPr marL="685800" algn="l" rtl="0" fontAlgn="base">
        <a:spcBef>
          <a:spcPct val="0"/>
        </a:spcBef>
        <a:spcAft>
          <a:spcPct val="0"/>
        </a:spcAft>
        <a:defRPr sz="2400">
          <a:solidFill>
            <a:schemeClr val="tx2"/>
          </a:solidFill>
          <a:latin typeface="Calibri" panose="020F0502020204030204" pitchFamily="34" charset="0"/>
        </a:defRPr>
      </a:lvl7pPr>
      <a:lvl8pPr marL="1028700" algn="l" rtl="0" fontAlgn="base">
        <a:spcBef>
          <a:spcPct val="0"/>
        </a:spcBef>
        <a:spcAft>
          <a:spcPct val="0"/>
        </a:spcAft>
        <a:defRPr sz="2400">
          <a:solidFill>
            <a:schemeClr val="tx2"/>
          </a:solidFill>
          <a:latin typeface="Calibri" panose="020F0502020204030204" pitchFamily="34" charset="0"/>
        </a:defRPr>
      </a:lvl8pPr>
      <a:lvl9pPr marL="1371600" algn="l" rtl="0" fontAlgn="base">
        <a:spcBef>
          <a:spcPct val="0"/>
        </a:spcBef>
        <a:spcAft>
          <a:spcPct val="0"/>
        </a:spcAft>
        <a:defRPr sz="2400">
          <a:solidFill>
            <a:schemeClr val="tx2"/>
          </a:solidFill>
          <a:latin typeface="Calibri" panose="020F0502020204030204" pitchFamily="34" charset="0"/>
        </a:defRPr>
      </a:lvl9pPr>
    </p:titleStyle>
    <p:bodyStyle>
      <a:lvl1pPr marL="204788" indent="-204788" algn="l" rtl="0" eaLnBrk="0" fontAlgn="base" hangingPunct="0">
        <a:spcBef>
          <a:spcPts val="450"/>
        </a:spcBef>
        <a:spcAft>
          <a:spcPct val="0"/>
        </a:spcAft>
        <a:buClr>
          <a:schemeClr val="accent1"/>
        </a:buClr>
        <a:buSzPct val="76000"/>
        <a:buFont typeface="Wingdings 3" panose="05040102010807070707" pitchFamily="18" charset="2"/>
        <a:buChar char=""/>
        <a:defRPr lang="en-US" altLang="zh-CN" sz="3200" kern="1200" dirty="0" smtClean="0">
          <a:solidFill>
            <a:schemeClr val="tx2"/>
          </a:solidFill>
          <a:latin typeface="+mn-ea"/>
          <a:ea typeface="+mn-ea"/>
          <a:cs typeface="Arial" panose="020B0604020202020204" pitchFamily="34" charset="0"/>
        </a:defRPr>
      </a:lvl1pPr>
      <a:lvl2pPr marL="410766" indent="-204788" algn="l" rtl="0" eaLnBrk="0" fontAlgn="base" hangingPunct="0">
        <a:spcBef>
          <a:spcPts val="375"/>
        </a:spcBef>
        <a:spcAft>
          <a:spcPct val="0"/>
        </a:spcAft>
        <a:buClr>
          <a:schemeClr val="accent2"/>
        </a:buClr>
        <a:buSzPct val="76000"/>
        <a:buFont typeface="Wingdings 3" panose="05040102010807070707" pitchFamily="18" charset="2"/>
        <a:buChar char=""/>
        <a:defRPr sz="2800" kern="1200">
          <a:solidFill>
            <a:schemeClr val="tx2"/>
          </a:solidFill>
          <a:latin typeface="华文楷体" panose="02010600040101010101" pitchFamily="2" charset="-122"/>
          <a:ea typeface="华文楷体" panose="02010600040101010101" pitchFamily="2" charset="-122"/>
          <a:cs typeface="+mn-cs"/>
        </a:defRPr>
      </a:lvl2pPr>
      <a:lvl3pPr marL="616744" indent="-171450" algn="l" rtl="0" eaLnBrk="0" fontAlgn="base" hangingPunct="0">
        <a:spcBef>
          <a:spcPts val="375"/>
        </a:spcBef>
        <a:spcAft>
          <a:spcPct val="0"/>
        </a:spcAft>
        <a:buClr>
          <a:srgbClr val="BCBCBC"/>
        </a:buClr>
        <a:buSzPct val="76000"/>
        <a:buFont typeface="Wingdings 3" panose="05040102010807070707" pitchFamily="18" charset="2"/>
        <a:buChar char=""/>
        <a:defRPr sz="2800" kern="1200">
          <a:solidFill>
            <a:schemeClr val="tx1"/>
          </a:solidFill>
          <a:latin typeface="华文楷体" panose="02010600040101010101" pitchFamily="2" charset="-122"/>
          <a:ea typeface="华文楷体" panose="02010600040101010101" pitchFamily="2" charset="-122"/>
          <a:cs typeface="+mn-cs"/>
        </a:defRPr>
      </a:lvl3pPr>
      <a:lvl4pPr marL="822722" indent="-171450" algn="l" rtl="0" eaLnBrk="0" fontAlgn="base" hangingPunct="0">
        <a:spcBef>
          <a:spcPts val="300"/>
        </a:spcBef>
        <a:spcAft>
          <a:spcPct val="0"/>
        </a:spcAft>
        <a:buClr>
          <a:srgbClr val="CF5716"/>
        </a:buClr>
        <a:buSzPct val="70000"/>
        <a:buFont typeface="Wingdings" panose="05000000000000000000" pitchFamily="2" charset="2"/>
        <a:buChar char=""/>
        <a:defRPr sz="2000" kern="1200">
          <a:solidFill>
            <a:schemeClr val="tx1"/>
          </a:solidFill>
          <a:latin typeface="华文楷体" panose="02010600040101010101" pitchFamily="2" charset="-122"/>
          <a:ea typeface="华文楷体" panose="02010600040101010101" pitchFamily="2" charset="-122"/>
          <a:cs typeface="+mn-cs"/>
        </a:defRPr>
      </a:lvl4pPr>
      <a:lvl5pPr marL="1028700" indent="-171450" algn="l" rtl="0" eaLnBrk="0" fontAlgn="base" hangingPunct="0">
        <a:spcBef>
          <a:spcPts val="225"/>
        </a:spcBef>
        <a:spcAft>
          <a:spcPct val="0"/>
        </a:spcAft>
        <a:buClr>
          <a:schemeClr val="accent2"/>
        </a:buClr>
        <a:buSzPct val="70000"/>
        <a:buFont typeface="Wingdings" panose="05000000000000000000" pitchFamily="2" charset="2"/>
        <a:buChar char=""/>
        <a:defRPr sz="1800" kern="1200">
          <a:solidFill>
            <a:schemeClr val="tx1"/>
          </a:solidFill>
          <a:latin typeface="华文楷体" panose="02010600040101010101" pitchFamily="2" charset="-122"/>
          <a:ea typeface="华文楷体" panose="02010600040101010101" pitchFamily="2" charset="-122"/>
          <a:cs typeface="+mn-cs"/>
        </a:defRPr>
      </a:lvl5pPr>
      <a:lvl6pPr marL="1234440" indent="-137160" algn="l" rtl="0" eaLnBrk="1" latinLnBrk="0" hangingPunct="1">
        <a:spcBef>
          <a:spcPts val="225"/>
        </a:spcBef>
        <a:buClr>
          <a:srgbClr val="9FB8CD">
            <a:shade val="75000"/>
          </a:srgbClr>
        </a:buClr>
        <a:buSzPct val="75000"/>
        <a:buFont typeface="Wingdings 3"/>
        <a:buChar char=""/>
        <a:defRPr kumimoji="0" lang="en-US" sz="1200" kern="1200" smtClean="0">
          <a:solidFill>
            <a:schemeClr val="tx1"/>
          </a:solidFill>
          <a:latin typeface="+mn-lt"/>
          <a:ea typeface="+mn-ea"/>
          <a:cs typeface="+mn-cs"/>
        </a:defRPr>
      </a:lvl6pPr>
      <a:lvl7pPr marL="1371600" indent="-137160" algn="l" rtl="0" eaLnBrk="1" latinLnBrk="0" hangingPunct="1">
        <a:spcBef>
          <a:spcPts val="225"/>
        </a:spcBef>
        <a:buClr>
          <a:srgbClr val="727CA3">
            <a:shade val="75000"/>
          </a:srgbClr>
        </a:buClr>
        <a:buSzPct val="75000"/>
        <a:buFont typeface="Wingdings 3"/>
        <a:buChar char=""/>
        <a:defRPr kumimoji="0" lang="en-US" sz="1050" kern="1200" smtClean="0">
          <a:solidFill>
            <a:schemeClr val="tx1"/>
          </a:solidFill>
          <a:latin typeface="+mn-lt"/>
          <a:ea typeface="+mn-ea"/>
          <a:cs typeface="+mn-cs"/>
        </a:defRPr>
      </a:lvl7pPr>
      <a:lvl8pPr marL="1508760" indent="-137160" algn="l" rtl="0" eaLnBrk="1" latinLnBrk="0" hangingPunct="1">
        <a:spcBef>
          <a:spcPts val="225"/>
        </a:spcBef>
        <a:buClr>
          <a:prstClr val="white">
            <a:shade val="50000"/>
          </a:prstClr>
        </a:buClr>
        <a:buSzPct val="75000"/>
        <a:buFont typeface="Wingdings 3"/>
        <a:buChar char=""/>
        <a:defRPr kumimoji="0" lang="en-US" sz="1050" kern="1200" smtClean="0">
          <a:solidFill>
            <a:schemeClr val="tx1"/>
          </a:solidFill>
          <a:latin typeface="+mn-lt"/>
          <a:ea typeface="+mn-ea"/>
          <a:cs typeface="+mn-cs"/>
        </a:defRPr>
      </a:lvl8pPr>
      <a:lvl9pPr marL="1645920" indent="-137160" algn="l" rtl="0" eaLnBrk="1" latinLnBrk="0" hangingPunct="1">
        <a:spcBef>
          <a:spcPts val="225"/>
        </a:spcBef>
        <a:buClr>
          <a:srgbClr val="9FB8CD"/>
        </a:buClr>
        <a:buSzPct val="75000"/>
        <a:buFont typeface="Wingdings 3"/>
        <a:buChar char=""/>
        <a:defRPr kumimoji="0" lang="en-US" sz="9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342900" algn="l" rtl="0" eaLnBrk="1" latinLnBrk="0" hangingPunct="1">
        <a:defRPr kumimoji="0" kern="1200">
          <a:solidFill>
            <a:schemeClr val="tx1"/>
          </a:solidFill>
          <a:latin typeface="+mn-lt"/>
          <a:ea typeface="+mn-ea"/>
          <a:cs typeface="+mn-cs"/>
        </a:defRPr>
      </a:lvl2pPr>
      <a:lvl3pPr marL="685800" algn="l" rtl="0" eaLnBrk="1" latinLnBrk="0" hangingPunct="1">
        <a:defRPr kumimoji="0" kern="1200">
          <a:solidFill>
            <a:schemeClr val="tx1"/>
          </a:solidFill>
          <a:latin typeface="+mn-lt"/>
          <a:ea typeface="+mn-ea"/>
          <a:cs typeface="+mn-cs"/>
        </a:defRPr>
      </a:lvl3pPr>
      <a:lvl4pPr marL="1028700" algn="l" rtl="0" eaLnBrk="1" latinLnBrk="0" hangingPunct="1">
        <a:defRPr kumimoji="0" kern="1200">
          <a:solidFill>
            <a:schemeClr val="tx1"/>
          </a:solidFill>
          <a:latin typeface="+mn-lt"/>
          <a:ea typeface="+mn-ea"/>
          <a:cs typeface="+mn-cs"/>
        </a:defRPr>
      </a:lvl4pPr>
      <a:lvl5pPr marL="1371600" algn="l" rtl="0" eaLnBrk="1" latinLnBrk="0" hangingPunct="1">
        <a:defRPr kumimoji="0" kern="1200">
          <a:solidFill>
            <a:schemeClr val="tx1"/>
          </a:solidFill>
          <a:latin typeface="+mn-lt"/>
          <a:ea typeface="+mn-ea"/>
          <a:cs typeface="+mn-cs"/>
        </a:defRPr>
      </a:lvl5pPr>
      <a:lvl6pPr marL="1714500" algn="l" rtl="0" eaLnBrk="1" latinLnBrk="0" hangingPunct="1">
        <a:defRPr kumimoji="0" kern="1200">
          <a:solidFill>
            <a:schemeClr val="tx1"/>
          </a:solidFill>
          <a:latin typeface="+mn-lt"/>
          <a:ea typeface="+mn-ea"/>
          <a:cs typeface="+mn-cs"/>
        </a:defRPr>
      </a:lvl6pPr>
      <a:lvl7pPr marL="2057400" algn="l" rtl="0" eaLnBrk="1" latinLnBrk="0" hangingPunct="1">
        <a:defRPr kumimoji="0" kern="1200">
          <a:solidFill>
            <a:schemeClr val="tx1"/>
          </a:solidFill>
          <a:latin typeface="+mn-lt"/>
          <a:ea typeface="+mn-ea"/>
          <a:cs typeface="+mn-cs"/>
        </a:defRPr>
      </a:lvl7pPr>
      <a:lvl8pPr marL="2400300" algn="l" rtl="0" eaLnBrk="1" latinLnBrk="0" hangingPunct="1">
        <a:defRPr kumimoji="0" kern="1200">
          <a:solidFill>
            <a:schemeClr val="tx1"/>
          </a:solidFill>
          <a:latin typeface="+mn-lt"/>
          <a:ea typeface="+mn-ea"/>
          <a:cs typeface="+mn-cs"/>
        </a:defRPr>
      </a:lvl8pPr>
      <a:lvl9pPr marL="27432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nndl.github.io/"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tmp"/><Relationship Id="rId2" Type="http://schemas.openxmlformats.org/officeDocument/2006/relationships/image" Target="../media/image12.tmp"/><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4.tmp"/><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5.tmp"/><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7.tmp"/><Relationship Id="rId2" Type="http://schemas.openxmlformats.org/officeDocument/2006/relationships/image" Target="../media/image16.tmp"/><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8.tmp"/><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9.tmp"/><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1.tmp"/><Relationship Id="rId2" Type="http://schemas.openxmlformats.org/officeDocument/2006/relationships/image" Target="../media/image20.tmp"/><Relationship Id="rId1" Type="http://schemas.openxmlformats.org/officeDocument/2006/relationships/slideLayout" Target="../slideLayouts/slideLayout4.xml"/><Relationship Id="rId4" Type="http://schemas.openxmlformats.org/officeDocument/2006/relationships/image" Target="../media/image22.tmp"/></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xml"/><Relationship Id="rId1" Type="http://schemas.openxmlformats.org/officeDocument/2006/relationships/slideLayout" Target="../slideLayouts/slideLayout4.xml"/><Relationship Id="rId5" Type="http://schemas.openxmlformats.org/officeDocument/2006/relationships/image" Target="../media/image27.png"/><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2" Type="http://schemas.openxmlformats.org/officeDocument/2006/relationships/image" Target="../media/image28.tmp"/><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29.tmp"/><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30.tmp"/><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31.tmp"/><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32.tmp"/><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33.tmp"/><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34.tmp"/><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2.tmp"/><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36.tmp"/><Relationship Id="rId2" Type="http://schemas.openxmlformats.org/officeDocument/2006/relationships/image" Target="../media/image35.tmp"/><Relationship Id="rId1" Type="http://schemas.openxmlformats.org/officeDocument/2006/relationships/slideLayout" Target="../slideLayouts/slideLayout3.xml"/><Relationship Id="rId4" Type="http://schemas.openxmlformats.org/officeDocument/2006/relationships/image" Target="../media/image37.tmp"/></Relationships>
</file>

<file path=ppt/slides/_rels/slide32.xml.rels><?xml version="1.0" encoding="UTF-8" standalone="yes"?>
<Relationships xmlns="http://schemas.openxmlformats.org/package/2006/relationships"><Relationship Id="rId2" Type="http://schemas.openxmlformats.org/officeDocument/2006/relationships/image" Target="../media/image38.tmp"/><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9.tmp"/><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40.tmp"/><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41.tmp"/><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42.gif"/><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43.gif"/><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44.gif"/><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3.xml"/><Relationship Id="rId5" Type="http://schemas.openxmlformats.org/officeDocument/2006/relationships/image" Target="../media/image6.pn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2" Type="http://schemas.openxmlformats.org/officeDocument/2006/relationships/image" Target="../media/image45.tmp"/><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image" Target="../media/image46.tmp"/><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image" Target="../media/image47.gif"/><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1.tmp"/><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ctrTitle"/>
          </p:nvPr>
        </p:nvSpPr>
        <p:spPr/>
        <p:txBody>
          <a:bodyPr/>
          <a:lstStyle/>
          <a:p>
            <a:r>
              <a:rPr lang="zh-CN" altLang="en-US" dirty="0"/>
              <a:t>第</a:t>
            </a:r>
            <a:r>
              <a:rPr lang="en-US" altLang="zh-CN" dirty="0"/>
              <a:t>15</a:t>
            </a:r>
            <a:r>
              <a:rPr lang="zh-CN" altLang="en-US" dirty="0"/>
              <a:t>章</a:t>
            </a:r>
            <a:br>
              <a:rPr lang="en-US" altLang="zh-CN" dirty="0"/>
            </a:br>
            <a:r>
              <a:rPr lang="zh-CN" altLang="en-US" dirty="0"/>
              <a:t>序列生成模型</a:t>
            </a:r>
            <a:endParaRPr lang="en-US" altLang="zh-CN" dirty="0"/>
          </a:p>
        </p:txBody>
      </p:sp>
      <p:sp>
        <p:nvSpPr>
          <p:cNvPr id="6" name="副标题 5"/>
          <p:cNvSpPr>
            <a:spLocks noGrp="1"/>
          </p:cNvSpPr>
          <p:nvPr>
            <p:ph type="subTitle" idx="1"/>
          </p:nvPr>
        </p:nvSpPr>
        <p:spPr/>
        <p:txBody>
          <a:bodyPr/>
          <a:lstStyle/>
          <a:p>
            <a:r>
              <a:rPr lang="en-US" altLang="zh-CN" dirty="0"/>
              <a:t>《</a:t>
            </a:r>
            <a:r>
              <a:rPr lang="zh-CN" altLang="en-US" dirty="0"/>
              <a:t>神经网络与深度学习</a:t>
            </a:r>
            <a:r>
              <a:rPr lang="en-US" altLang="zh-CN" dirty="0"/>
              <a:t>》</a:t>
            </a:r>
            <a:endParaRPr lang="zh-CN" altLang="en-US" dirty="0"/>
          </a:p>
        </p:txBody>
      </p:sp>
      <p:sp>
        <p:nvSpPr>
          <p:cNvPr id="15" name="Text Placeholder 14"/>
          <p:cNvSpPr>
            <a:spLocks noGrp="1"/>
          </p:cNvSpPr>
          <p:nvPr>
            <p:ph type="body" sz="quarter" idx="10"/>
          </p:nvPr>
        </p:nvSpPr>
        <p:spPr/>
        <p:txBody>
          <a:bodyPr/>
          <a:lstStyle/>
          <a:p>
            <a:r>
              <a:rPr lang="en-US" altLang="zh-CN" dirty="0">
                <a:hlinkClick r:id="rId3"/>
              </a:rPr>
              <a:t>https://nndl.github.io/</a:t>
            </a:r>
            <a:endParaRPr lang="en-US" altLang="zh-CN" dirty="0"/>
          </a:p>
          <a:p>
            <a:endParaRPr lang="en-US" altLang="zh-CN"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45AC60-5243-46D6-94D2-47F861A23B4C}"/>
              </a:ext>
            </a:extLst>
          </p:cNvPr>
          <p:cNvSpPr>
            <a:spLocks noGrp="1"/>
          </p:cNvSpPr>
          <p:nvPr>
            <p:ph type="title"/>
          </p:nvPr>
        </p:nvSpPr>
        <p:spPr/>
        <p:txBody>
          <a:bodyPr/>
          <a:lstStyle/>
          <a:p>
            <a:r>
              <a:rPr lang="zh-CN" altLang="en-US" dirty="0"/>
              <a:t>序列生成</a:t>
            </a:r>
          </a:p>
        </p:txBody>
      </p:sp>
      <p:sp>
        <p:nvSpPr>
          <p:cNvPr id="8" name="内容占位符 7">
            <a:extLst>
              <a:ext uri="{FF2B5EF4-FFF2-40B4-BE49-F238E27FC236}">
                <a16:creationId xmlns:a16="http://schemas.microsoft.com/office/drawing/2014/main" id="{CC8A6D7A-D364-4652-A9A6-48ACDB75926F}"/>
              </a:ext>
            </a:extLst>
          </p:cNvPr>
          <p:cNvSpPr>
            <a:spLocks noGrp="1"/>
          </p:cNvSpPr>
          <p:nvPr>
            <p:ph sz="quarter" idx="1"/>
          </p:nvPr>
        </p:nvSpPr>
        <p:spPr/>
        <p:txBody>
          <a:bodyPr/>
          <a:lstStyle/>
          <a:p>
            <a:r>
              <a:rPr lang="en-US" altLang="zh-CN" dirty="0"/>
              <a:t>  </a:t>
            </a:r>
          </a:p>
          <a:p>
            <a:endParaRPr lang="en-US" altLang="zh-CN" dirty="0"/>
          </a:p>
          <a:p>
            <a:endParaRPr lang="en-US" altLang="zh-CN" dirty="0"/>
          </a:p>
          <a:p>
            <a:endParaRPr lang="en-US" altLang="zh-CN" dirty="0"/>
          </a:p>
          <a:p>
            <a:endParaRPr lang="en-US" altLang="zh-CN" dirty="0"/>
          </a:p>
          <a:p>
            <a:pPr lvl="1"/>
            <a:r>
              <a:rPr lang="zh-CN" altLang="en-US" dirty="0"/>
              <a:t>自回归的方式可以生成一个无限长度的序列。为了避免这种情况，通常会设置一个特殊的符号“</a:t>
            </a:r>
            <a:r>
              <a:rPr lang="en-US" altLang="zh-CN" dirty="0"/>
              <a:t>&lt;</a:t>
            </a:r>
            <a:r>
              <a:rPr lang="en-US" altLang="zh-CN" dirty="0" err="1"/>
              <a:t>eos</a:t>
            </a:r>
            <a:r>
              <a:rPr lang="en-US" altLang="zh-CN" dirty="0"/>
              <a:t>&gt;”</a:t>
            </a:r>
            <a:r>
              <a:rPr lang="zh-CN" altLang="en-US" dirty="0"/>
              <a:t>来表示序列的结束。在训练时，每个序列样本的结尾都加上符号“</a:t>
            </a:r>
            <a:r>
              <a:rPr lang="en-US" altLang="zh-CN" dirty="0"/>
              <a:t>&lt;</a:t>
            </a:r>
            <a:r>
              <a:rPr lang="en-US" altLang="zh-CN" dirty="0" err="1"/>
              <a:t>eos</a:t>
            </a:r>
            <a:r>
              <a:rPr lang="en-US" altLang="zh-CN" dirty="0"/>
              <a:t>&gt;”</a:t>
            </a:r>
            <a:r>
              <a:rPr lang="zh-CN" altLang="en-US" dirty="0"/>
              <a:t>。在测试时，一旦生成了符号“</a:t>
            </a:r>
            <a:r>
              <a:rPr lang="en-US" altLang="zh-CN" dirty="0"/>
              <a:t>&lt;</a:t>
            </a:r>
            <a:r>
              <a:rPr lang="en-US" altLang="zh-CN" dirty="0" err="1"/>
              <a:t>eos</a:t>
            </a:r>
            <a:r>
              <a:rPr lang="en-US" altLang="zh-CN" dirty="0"/>
              <a:t>&gt;”</a:t>
            </a:r>
            <a:r>
              <a:rPr lang="zh-CN" altLang="en-US" dirty="0"/>
              <a:t>，就中止生成过程。</a:t>
            </a:r>
          </a:p>
        </p:txBody>
      </p:sp>
      <p:pic>
        <p:nvPicPr>
          <p:cNvPr id="9" name="内容占位符 4">
            <a:extLst>
              <a:ext uri="{FF2B5EF4-FFF2-40B4-BE49-F238E27FC236}">
                <a16:creationId xmlns:a16="http://schemas.microsoft.com/office/drawing/2014/main" id="{20DE5038-E392-49A4-89CA-BA0DC0E7061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990600" y="1524000"/>
            <a:ext cx="6547928" cy="117024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0" name="图片 9">
            <a:extLst>
              <a:ext uri="{FF2B5EF4-FFF2-40B4-BE49-F238E27FC236}">
                <a16:creationId xmlns:a16="http://schemas.microsoft.com/office/drawing/2014/main" id="{02CDCAEA-8B2E-406C-A7BC-36BACE1569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 y="2743200"/>
            <a:ext cx="5170850" cy="397339"/>
          </a:xfrm>
          <a:prstGeom prst="rect">
            <a:avLst/>
          </a:prstGeom>
        </p:spPr>
      </p:pic>
    </p:spTree>
    <p:extLst>
      <p:ext uri="{BB962C8B-B14F-4D97-AF65-F5344CB8AC3E}">
        <p14:creationId xmlns:p14="http://schemas.microsoft.com/office/powerpoint/2010/main" val="17593029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CN" altLang="en-US" dirty="0"/>
              <a:t>序列生成</a:t>
            </a:r>
          </a:p>
        </p:txBody>
      </p:sp>
      <p:sp>
        <p:nvSpPr>
          <p:cNvPr id="3" name="內容版面配置區 2"/>
          <p:cNvSpPr>
            <a:spLocks noGrp="1"/>
          </p:cNvSpPr>
          <p:nvPr>
            <p:ph sz="quarter" idx="1"/>
          </p:nvPr>
        </p:nvSpPr>
        <p:spPr/>
        <p:txBody>
          <a:bodyPr>
            <a:normAutofit/>
          </a:bodyPr>
          <a:lstStyle/>
          <a:p>
            <a:endParaRPr lang="zh-TW" altLang="en-US" sz="2400" dirty="0"/>
          </a:p>
        </p:txBody>
      </p:sp>
      <p:sp>
        <p:nvSpPr>
          <p:cNvPr id="15" name="矩形 14"/>
          <p:cNvSpPr/>
          <p:nvPr/>
        </p:nvSpPr>
        <p:spPr>
          <a:xfrm>
            <a:off x="2599673" y="3662151"/>
            <a:ext cx="465153" cy="60581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dirty="0"/>
          </a:p>
        </p:txBody>
      </p:sp>
      <p:sp>
        <p:nvSpPr>
          <p:cNvPr id="17" name="矩形 16"/>
          <p:cNvSpPr/>
          <p:nvPr/>
        </p:nvSpPr>
        <p:spPr>
          <a:xfrm>
            <a:off x="3562084" y="3662151"/>
            <a:ext cx="465153" cy="60581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dirty="0"/>
          </a:p>
        </p:txBody>
      </p:sp>
      <p:sp>
        <p:nvSpPr>
          <p:cNvPr id="18" name="矩形 17"/>
          <p:cNvSpPr/>
          <p:nvPr/>
        </p:nvSpPr>
        <p:spPr>
          <a:xfrm>
            <a:off x="4524495" y="3662151"/>
            <a:ext cx="465153" cy="60581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dirty="0"/>
          </a:p>
        </p:txBody>
      </p:sp>
      <p:sp>
        <p:nvSpPr>
          <p:cNvPr id="19" name="矩形 18"/>
          <p:cNvSpPr/>
          <p:nvPr/>
        </p:nvSpPr>
        <p:spPr>
          <a:xfrm>
            <a:off x="5486906" y="3662151"/>
            <a:ext cx="465153" cy="60581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dirty="0"/>
          </a:p>
        </p:txBody>
      </p:sp>
      <p:sp>
        <p:nvSpPr>
          <p:cNvPr id="39" name="矩形 38"/>
          <p:cNvSpPr/>
          <p:nvPr/>
        </p:nvSpPr>
        <p:spPr>
          <a:xfrm>
            <a:off x="2613806" y="2626532"/>
            <a:ext cx="465153" cy="665474"/>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dirty="0"/>
          </a:p>
        </p:txBody>
      </p:sp>
      <p:sp>
        <p:nvSpPr>
          <p:cNvPr id="42" name="矩形 41"/>
          <p:cNvSpPr/>
          <p:nvPr/>
        </p:nvSpPr>
        <p:spPr>
          <a:xfrm>
            <a:off x="5481585" y="2613967"/>
            <a:ext cx="465153" cy="67759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dirty="0"/>
          </a:p>
        </p:txBody>
      </p:sp>
      <p:sp>
        <p:nvSpPr>
          <p:cNvPr id="22" name="文字方塊 21"/>
          <p:cNvSpPr txBox="1"/>
          <p:nvPr/>
        </p:nvSpPr>
        <p:spPr>
          <a:xfrm>
            <a:off x="2532057" y="2730091"/>
            <a:ext cx="628650" cy="461665"/>
          </a:xfrm>
          <a:prstGeom prst="rect">
            <a:avLst/>
          </a:prstGeom>
          <a:noFill/>
        </p:spPr>
        <p:txBody>
          <a:bodyPr wrap="square" rtlCol="0">
            <a:spAutoFit/>
          </a:bodyPr>
          <a:lstStyle/>
          <a:p>
            <a:pPr algn="ctr"/>
            <a:r>
              <a:rPr lang="zh-CN" altLang="en-US" sz="2400" dirty="0"/>
              <a:t>机</a:t>
            </a:r>
            <a:endParaRPr lang="zh-TW" altLang="en-US" sz="2400" dirty="0"/>
          </a:p>
        </p:txBody>
      </p:sp>
      <p:sp>
        <p:nvSpPr>
          <p:cNvPr id="47" name="文字方塊 46"/>
          <p:cNvSpPr txBox="1"/>
          <p:nvPr/>
        </p:nvSpPr>
        <p:spPr>
          <a:xfrm>
            <a:off x="5386544" y="2729640"/>
            <a:ext cx="628650" cy="461665"/>
          </a:xfrm>
          <a:prstGeom prst="rect">
            <a:avLst/>
          </a:prstGeom>
          <a:noFill/>
        </p:spPr>
        <p:txBody>
          <a:bodyPr wrap="square" rtlCol="0">
            <a:spAutoFit/>
          </a:bodyPr>
          <a:lstStyle/>
          <a:p>
            <a:pPr algn="ctr"/>
            <a:r>
              <a:rPr lang="zh-CN" altLang="en-US" sz="2400" dirty="0"/>
              <a:t>习</a:t>
            </a:r>
            <a:endParaRPr lang="zh-TW" altLang="en-US" sz="2400" dirty="0"/>
          </a:p>
        </p:txBody>
      </p:sp>
      <p:cxnSp>
        <p:nvCxnSpPr>
          <p:cNvPr id="52" name="直線單箭頭接點 51"/>
          <p:cNvCxnSpPr/>
          <p:nvPr/>
        </p:nvCxnSpPr>
        <p:spPr>
          <a:xfrm flipV="1">
            <a:off x="2851776" y="3330828"/>
            <a:ext cx="0" cy="312708"/>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grpSp>
        <p:nvGrpSpPr>
          <p:cNvPr id="10" name="群組 9"/>
          <p:cNvGrpSpPr/>
          <p:nvPr/>
        </p:nvGrpSpPr>
        <p:grpSpPr>
          <a:xfrm>
            <a:off x="3460659" y="2632514"/>
            <a:ext cx="628650" cy="1029120"/>
            <a:chOff x="3859511" y="3051365"/>
            <a:chExt cx="628650" cy="1029120"/>
          </a:xfrm>
        </p:grpSpPr>
        <p:sp>
          <p:nvSpPr>
            <p:cNvPr id="40" name="矩形 39"/>
            <p:cNvSpPr/>
            <p:nvPr/>
          </p:nvSpPr>
          <p:spPr>
            <a:xfrm>
              <a:off x="3941260" y="3051365"/>
              <a:ext cx="465153" cy="67759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dirty="0"/>
            </a:p>
          </p:txBody>
        </p:sp>
        <p:sp>
          <p:nvSpPr>
            <p:cNvPr id="45" name="文字方塊 44"/>
            <p:cNvSpPr txBox="1"/>
            <p:nvPr/>
          </p:nvSpPr>
          <p:spPr>
            <a:xfrm>
              <a:off x="3859511" y="3171950"/>
              <a:ext cx="628650" cy="461665"/>
            </a:xfrm>
            <a:prstGeom prst="rect">
              <a:avLst/>
            </a:prstGeom>
            <a:noFill/>
          </p:spPr>
          <p:txBody>
            <a:bodyPr wrap="square" rtlCol="0">
              <a:spAutoFit/>
            </a:bodyPr>
            <a:lstStyle/>
            <a:p>
              <a:pPr algn="ctr"/>
              <a:r>
                <a:rPr lang="zh-TW" altLang="en-US" sz="2400" dirty="0"/>
                <a:t>器</a:t>
              </a:r>
            </a:p>
          </p:txBody>
        </p:sp>
        <p:cxnSp>
          <p:nvCxnSpPr>
            <p:cNvPr id="53" name="直線單箭頭接點 52"/>
            <p:cNvCxnSpPr/>
            <p:nvPr/>
          </p:nvCxnSpPr>
          <p:spPr>
            <a:xfrm flipV="1">
              <a:off x="4179230" y="3767777"/>
              <a:ext cx="0" cy="312708"/>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 name="群組 12"/>
          <p:cNvGrpSpPr/>
          <p:nvPr/>
        </p:nvGrpSpPr>
        <p:grpSpPr>
          <a:xfrm>
            <a:off x="4416260" y="2594165"/>
            <a:ext cx="628650" cy="1012422"/>
            <a:chOff x="4815276" y="3051365"/>
            <a:chExt cx="628650" cy="1012422"/>
          </a:xfrm>
        </p:grpSpPr>
        <p:sp>
          <p:nvSpPr>
            <p:cNvPr id="41" name="矩形 40"/>
            <p:cNvSpPr/>
            <p:nvPr/>
          </p:nvSpPr>
          <p:spPr>
            <a:xfrm>
              <a:off x="4903671" y="3051365"/>
              <a:ext cx="465153" cy="67759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dirty="0"/>
            </a:p>
          </p:txBody>
        </p:sp>
        <p:sp>
          <p:nvSpPr>
            <p:cNvPr id="46" name="文字方塊 45"/>
            <p:cNvSpPr txBox="1"/>
            <p:nvPr/>
          </p:nvSpPr>
          <p:spPr>
            <a:xfrm>
              <a:off x="4815276" y="3167039"/>
              <a:ext cx="628650" cy="461665"/>
            </a:xfrm>
            <a:prstGeom prst="rect">
              <a:avLst/>
            </a:prstGeom>
            <a:noFill/>
          </p:spPr>
          <p:txBody>
            <a:bodyPr wrap="square" rtlCol="0">
              <a:spAutoFit/>
            </a:bodyPr>
            <a:lstStyle/>
            <a:p>
              <a:pPr algn="ctr"/>
              <a:r>
                <a:rPr lang="zh-CN" altLang="en-US" sz="2400" dirty="0"/>
                <a:t>学</a:t>
              </a:r>
              <a:endParaRPr lang="zh-TW" altLang="en-US" sz="2400" dirty="0"/>
            </a:p>
          </p:txBody>
        </p:sp>
        <p:cxnSp>
          <p:nvCxnSpPr>
            <p:cNvPr id="54" name="直線單箭頭接點 53"/>
            <p:cNvCxnSpPr/>
            <p:nvPr/>
          </p:nvCxnSpPr>
          <p:spPr>
            <a:xfrm flipV="1">
              <a:off x="5141641" y="3751079"/>
              <a:ext cx="0" cy="312708"/>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grpSp>
      <p:cxnSp>
        <p:nvCxnSpPr>
          <p:cNvPr id="55" name="直線單箭頭接點 54"/>
          <p:cNvCxnSpPr/>
          <p:nvPr/>
        </p:nvCxnSpPr>
        <p:spPr>
          <a:xfrm flipV="1">
            <a:off x="5732408" y="3330379"/>
            <a:ext cx="0" cy="312708"/>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57" name="直線單箭頭接點 56"/>
          <p:cNvCxnSpPr/>
          <p:nvPr/>
        </p:nvCxnSpPr>
        <p:spPr>
          <a:xfrm>
            <a:off x="2120715" y="3948592"/>
            <a:ext cx="478958" cy="0"/>
          </a:xfrm>
          <a:prstGeom prst="straightConnector1">
            <a:avLst/>
          </a:prstGeom>
          <a:ln w="254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59" name="直線單箭頭接點 58"/>
          <p:cNvCxnSpPr/>
          <p:nvPr/>
        </p:nvCxnSpPr>
        <p:spPr>
          <a:xfrm>
            <a:off x="3071136" y="3951367"/>
            <a:ext cx="478958" cy="0"/>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60" name="直線單箭頭接點 59"/>
          <p:cNvCxnSpPr/>
          <p:nvPr/>
        </p:nvCxnSpPr>
        <p:spPr>
          <a:xfrm>
            <a:off x="4038182" y="3954142"/>
            <a:ext cx="478958" cy="0"/>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直線單箭頭接點 60"/>
          <p:cNvCxnSpPr/>
          <p:nvPr/>
        </p:nvCxnSpPr>
        <p:spPr>
          <a:xfrm>
            <a:off x="4988596" y="3956917"/>
            <a:ext cx="478958" cy="0"/>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38" name="矩形 37"/>
          <p:cNvSpPr/>
          <p:nvPr/>
        </p:nvSpPr>
        <p:spPr>
          <a:xfrm>
            <a:off x="6477887" y="3662151"/>
            <a:ext cx="465153" cy="60581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dirty="0"/>
          </a:p>
        </p:txBody>
      </p:sp>
      <p:sp>
        <p:nvSpPr>
          <p:cNvPr id="43" name="矩形 42"/>
          <p:cNvSpPr/>
          <p:nvPr/>
        </p:nvSpPr>
        <p:spPr>
          <a:xfrm>
            <a:off x="6443070" y="2626083"/>
            <a:ext cx="465153" cy="665474"/>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dirty="0"/>
          </a:p>
        </p:txBody>
      </p:sp>
      <p:sp>
        <p:nvSpPr>
          <p:cNvPr id="44" name="文字方塊 43"/>
          <p:cNvSpPr txBox="1"/>
          <p:nvPr/>
        </p:nvSpPr>
        <p:spPr>
          <a:xfrm>
            <a:off x="6347754" y="2853556"/>
            <a:ext cx="628650" cy="276999"/>
          </a:xfrm>
          <a:prstGeom prst="rect">
            <a:avLst/>
          </a:prstGeom>
          <a:noFill/>
        </p:spPr>
        <p:txBody>
          <a:bodyPr wrap="square" rtlCol="0">
            <a:spAutoFit/>
          </a:bodyPr>
          <a:lstStyle/>
          <a:p>
            <a:pPr algn="ctr"/>
            <a:r>
              <a:rPr lang="en-US" altLang="zh-CN" sz="1200" dirty="0"/>
              <a:t>&lt;</a:t>
            </a:r>
            <a:r>
              <a:rPr lang="en-US" altLang="zh-CN" sz="1200" dirty="0" err="1"/>
              <a:t>eos</a:t>
            </a:r>
            <a:r>
              <a:rPr lang="en-US" altLang="zh-CN" sz="1200" dirty="0"/>
              <a:t>&gt;</a:t>
            </a:r>
            <a:endParaRPr lang="zh-TW" altLang="en-US" sz="1200" dirty="0"/>
          </a:p>
        </p:txBody>
      </p:sp>
      <p:cxnSp>
        <p:nvCxnSpPr>
          <p:cNvPr id="48" name="直線單箭頭接點 47"/>
          <p:cNvCxnSpPr/>
          <p:nvPr/>
        </p:nvCxnSpPr>
        <p:spPr>
          <a:xfrm flipV="1">
            <a:off x="6681040" y="3313681"/>
            <a:ext cx="0" cy="312708"/>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線單箭頭接點 48"/>
          <p:cNvCxnSpPr/>
          <p:nvPr/>
        </p:nvCxnSpPr>
        <p:spPr>
          <a:xfrm>
            <a:off x="5979577" y="3956917"/>
            <a:ext cx="478958" cy="0"/>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7" name="手繪多邊形 6"/>
          <p:cNvSpPr/>
          <p:nvPr/>
        </p:nvSpPr>
        <p:spPr>
          <a:xfrm>
            <a:off x="3048000" y="2971800"/>
            <a:ext cx="742950" cy="1853860"/>
          </a:xfrm>
          <a:custGeom>
            <a:avLst/>
            <a:gdLst>
              <a:gd name="connsiteX0" fmla="*/ 0 w 742950"/>
              <a:gd name="connsiteY0" fmla="*/ 0 h 1853860"/>
              <a:gd name="connsiteX1" fmla="*/ 247650 w 742950"/>
              <a:gd name="connsiteY1" fmla="*/ 438150 h 1853860"/>
              <a:gd name="connsiteX2" fmla="*/ 285750 w 742950"/>
              <a:gd name="connsiteY2" fmla="*/ 1638300 h 1853860"/>
              <a:gd name="connsiteX3" fmla="*/ 552450 w 742950"/>
              <a:gd name="connsiteY3" fmla="*/ 1828800 h 1853860"/>
              <a:gd name="connsiteX4" fmla="*/ 742950 w 742950"/>
              <a:gd name="connsiteY4" fmla="*/ 1333500 h 1853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2950" h="1853860">
                <a:moveTo>
                  <a:pt x="0" y="0"/>
                </a:moveTo>
                <a:cubicBezTo>
                  <a:pt x="100012" y="82550"/>
                  <a:pt x="200025" y="165100"/>
                  <a:pt x="247650" y="438150"/>
                </a:cubicBezTo>
                <a:cubicBezTo>
                  <a:pt x="295275" y="711200"/>
                  <a:pt x="234950" y="1406525"/>
                  <a:pt x="285750" y="1638300"/>
                </a:cubicBezTo>
                <a:cubicBezTo>
                  <a:pt x="336550" y="1870075"/>
                  <a:pt x="476250" y="1879600"/>
                  <a:pt x="552450" y="1828800"/>
                </a:cubicBezTo>
                <a:cubicBezTo>
                  <a:pt x="628650" y="1778000"/>
                  <a:pt x="685800" y="1555750"/>
                  <a:pt x="742950" y="1333500"/>
                </a:cubicBezTo>
              </a:path>
            </a:pathLst>
          </a:custGeom>
          <a:noFill/>
          <a:ln w="28575">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9" name="手繪多邊形 88"/>
          <p:cNvSpPr/>
          <p:nvPr/>
        </p:nvSpPr>
        <p:spPr>
          <a:xfrm>
            <a:off x="4018078" y="2952762"/>
            <a:ext cx="742950" cy="1853860"/>
          </a:xfrm>
          <a:custGeom>
            <a:avLst/>
            <a:gdLst>
              <a:gd name="connsiteX0" fmla="*/ 0 w 742950"/>
              <a:gd name="connsiteY0" fmla="*/ 0 h 1853860"/>
              <a:gd name="connsiteX1" fmla="*/ 247650 w 742950"/>
              <a:gd name="connsiteY1" fmla="*/ 438150 h 1853860"/>
              <a:gd name="connsiteX2" fmla="*/ 285750 w 742950"/>
              <a:gd name="connsiteY2" fmla="*/ 1638300 h 1853860"/>
              <a:gd name="connsiteX3" fmla="*/ 552450 w 742950"/>
              <a:gd name="connsiteY3" fmla="*/ 1828800 h 1853860"/>
              <a:gd name="connsiteX4" fmla="*/ 742950 w 742950"/>
              <a:gd name="connsiteY4" fmla="*/ 1333500 h 1853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2950" h="1853860">
                <a:moveTo>
                  <a:pt x="0" y="0"/>
                </a:moveTo>
                <a:cubicBezTo>
                  <a:pt x="100012" y="82550"/>
                  <a:pt x="200025" y="165100"/>
                  <a:pt x="247650" y="438150"/>
                </a:cubicBezTo>
                <a:cubicBezTo>
                  <a:pt x="295275" y="711200"/>
                  <a:pt x="234950" y="1406525"/>
                  <a:pt x="285750" y="1638300"/>
                </a:cubicBezTo>
                <a:cubicBezTo>
                  <a:pt x="336550" y="1870075"/>
                  <a:pt x="476250" y="1879600"/>
                  <a:pt x="552450" y="1828800"/>
                </a:cubicBezTo>
                <a:cubicBezTo>
                  <a:pt x="628650" y="1778000"/>
                  <a:pt x="685800" y="1555750"/>
                  <a:pt x="742950" y="1333500"/>
                </a:cubicBezTo>
              </a:path>
            </a:pathLst>
          </a:custGeom>
          <a:noFill/>
          <a:ln w="28575">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0" name="手繪多邊形 89"/>
          <p:cNvSpPr/>
          <p:nvPr/>
        </p:nvSpPr>
        <p:spPr>
          <a:xfrm>
            <a:off x="4989458" y="2971800"/>
            <a:ext cx="742950" cy="1853860"/>
          </a:xfrm>
          <a:custGeom>
            <a:avLst/>
            <a:gdLst>
              <a:gd name="connsiteX0" fmla="*/ 0 w 742950"/>
              <a:gd name="connsiteY0" fmla="*/ 0 h 1853860"/>
              <a:gd name="connsiteX1" fmla="*/ 247650 w 742950"/>
              <a:gd name="connsiteY1" fmla="*/ 438150 h 1853860"/>
              <a:gd name="connsiteX2" fmla="*/ 285750 w 742950"/>
              <a:gd name="connsiteY2" fmla="*/ 1638300 h 1853860"/>
              <a:gd name="connsiteX3" fmla="*/ 552450 w 742950"/>
              <a:gd name="connsiteY3" fmla="*/ 1828800 h 1853860"/>
              <a:gd name="connsiteX4" fmla="*/ 742950 w 742950"/>
              <a:gd name="connsiteY4" fmla="*/ 1333500 h 1853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2950" h="1853860">
                <a:moveTo>
                  <a:pt x="0" y="0"/>
                </a:moveTo>
                <a:cubicBezTo>
                  <a:pt x="100012" y="82550"/>
                  <a:pt x="200025" y="165100"/>
                  <a:pt x="247650" y="438150"/>
                </a:cubicBezTo>
                <a:cubicBezTo>
                  <a:pt x="295275" y="711200"/>
                  <a:pt x="234950" y="1406525"/>
                  <a:pt x="285750" y="1638300"/>
                </a:cubicBezTo>
                <a:cubicBezTo>
                  <a:pt x="336550" y="1870075"/>
                  <a:pt x="476250" y="1879600"/>
                  <a:pt x="552450" y="1828800"/>
                </a:cubicBezTo>
                <a:cubicBezTo>
                  <a:pt x="628650" y="1778000"/>
                  <a:pt x="685800" y="1555750"/>
                  <a:pt x="742950" y="1333500"/>
                </a:cubicBezTo>
              </a:path>
            </a:pathLst>
          </a:custGeom>
          <a:noFill/>
          <a:ln w="28575">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1" name="手繪多邊形 90"/>
          <p:cNvSpPr/>
          <p:nvPr/>
        </p:nvSpPr>
        <p:spPr>
          <a:xfrm>
            <a:off x="5960924" y="2929420"/>
            <a:ext cx="742950" cy="1853860"/>
          </a:xfrm>
          <a:custGeom>
            <a:avLst/>
            <a:gdLst>
              <a:gd name="connsiteX0" fmla="*/ 0 w 742950"/>
              <a:gd name="connsiteY0" fmla="*/ 0 h 1853860"/>
              <a:gd name="connsiteX1" fmla="*/ 247650 w 742950"/>
              <a:gd name="connsiteY1" fmla="*/ 438150 h 1853860"/>
              <a:gd name="connsiteX2" fmla="*/ 285750 w 742950"/>
              <a:gd name="connsiteY2" fmla="*/ 1638300 h 1853860"/>
              <a:gd name="connsiteX3" fmla="*/ 552450 w 742950"/>
              <a:gd name="connsiteY3" fmla="*/ 1828800 h 1853860"/>
              <a:gd name="connsiteX4" fmla="*/ 742950 w 742950"/>
              <a:gd name="connsiteY4" fmla="*/ 1333500 h 1853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2950" h="1853860">
                <a:moveTo>
                  <a:pt x="0" y="0"/>
                </a:moveTo>
                <a:cubicBezTo>
                  <a:pt x="100012" y="82550"/>
                  <a:pt x="200025" y="165100"/>
                  <a:pt x="247650" y="438150"/>
                </a:cubicBezTo>
                <a:cubicBezTo>
                  <a:pt x="295275" y="711200"/>
                  <a:pt x="234950" y="1406525"/>
                  <a:pt x="285750" y="1638300"/>
                </a:cubicBezTo>
                <a:cubicBezTo>
                  <a:pt x="336550" y="1870075"/>
                  <a:pt x="476250" y="1879600"/>
                  <a:pt x="552450" y="1828800"/>
                </a:cubicBezTo>
                <a:cubicBezTo>
                  <a:pt x="628650" y="1778000"/>
                  <a:pt x="685800" y="1555750"/>
                  <a:pt x="742950" y="1333500"/>
                </a:cubicBezTo>
              </a:path>
            </a:pathLst>
          </a:custGeom>
          <a:noFill/>
          <a:ln w="28575">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0" name="矩形 49">
            <a:extLst>
              <a:ext uri="{FF2B5EF4-FFF2-40B4-BE49-F238E27FC236}">
                <a16:creationId xmlns:a16="http://schemas.microsoft.com/office/drawing/2014/main" id="{0770703E-DBE0-464C-85F2-C13FCD483315}"/>
              </a:ext>
            </a:extLst>
          </p:cNvPr>
          <p:cNvSpPr/>
          <p:nvPr/>
        </p:nvSpPr>
        <p:spPr>
          <a:xfrm>
            <a:off x="2639346" y="4667500"/>
            <a:ext cx="465153" cy="665474"/>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dirty="0"/>
          </a:p>
        </p:txBody>
      </p:sp>
      <p:sp>
        <p:nvSpPr>
          <p:cNvPr id="56" name="文字方塊 21">
            <a:extLst>
              <a:ext uri="{FF2B5EF4-FFF2-40B4-BE49-F238E27FC236}">
                <a16:creationId xmlns:a16="http://schemas.microsoft.com/office/drawing/2014/main" id="{184B9F73-4775-4311-931F-B8C3A9F53092}"/>
              </a:ext>
            </a:extLst>
          </p:cNvPr>
          <p:cNvSpPr txBox="1"/>
          <p:nvPr/>
        </p:nvSpPr>
        <p:spPr>
          <a:xfrm>
            <a:off x="2557597" y="4771059"/>
            <a:ext cx="628650" cy="461665"/>
          </a:xfrm>
          <a:prstGeom prst="rect">
            <a:avLst/>
          </a:prstGeom>
          <a:noFill/>
        </p:spPr>
        <p:txBody>
          <a:bodyPr wrap="square" rtlCol="0">
            <a:spAutoFit/>
          </a:bodyPr>
          <a:lstStyle/>
          <a:p>
            <a:pPr algn="ctr"/>
            <a:r>
              <a:rPr lang="en-US" altLang="zh-CN" sz="2400" dirty="0"/>
              <a:t>$</a:t>
            </a:r>
            <a:endParaRPr lang="zh-TW" altLang="en-US" sz="2400" dirty="0"/>
          </a:p>
        </p:txBody>
      </p:sp>
      <p:cxnSp>
        <p:nvCxnSpPr>
          <p:cNvPr id="58" name="直線單箭頭接點 51">
            <a:extLst>
              <a:ext uri="{FF2B5EF4-FFF2-40B4-BE49-F238E27FC236}">
                <a16:creationId xmlns:a16="http://schemas.microsoft.com/office/drawing/2014/main" id="{D72D9241-DEA6-4D6B-8DE2-6F86907CB05E}"/>
              </a:ext>
            </a:extLst>
          </p:cNvPr>
          <p:cNvCxnSpPr/>
          <p:nvPr/>
        </p:nvCxnSpPr>
        <p:spPr>
          <a:xfrm flipV="1">
            <a:off x="2851776" y="4267965"/>
            <a:ext cx="0" cy="312708"/>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31135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6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8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7"/>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55"/>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61"/>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90"/>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8"/>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3"/>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4"/>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48"/>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49"/>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91"/>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39" grpId="0" animBg="1"/>
      <p:bldP spid="42" grpId="0" animBg="1"/>
      <p:bldP spid="22" grpId="0"/>
      <p:bldP spid="47" grpId="0"/>
      <p:bldP spid="38" grpId="0" animBg="1"/>
      <p:bldP spid="43" grpId="0" animBg="1"/>
      <p:bldP spid="44" grpId="0"/>
      <p:bldP spid="7" grpId="0" animBg="1"/>
      <p:bldP spid="89" grpId="0" animBg="1"/>
      <p:bldP spid="90" grpId="0" animBg="1"/>
      <p:bldP spid="91" grpId="0" animBg="1"/>
      <p:bldP spid="50" grpId="0" animBg="1"/>
      <p:bldP spid="5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E2D4E0-F33F-4649-B190-1A5D754D755E}"/>
              </a:ext>
            </a:extLst>
          </p:cNvPr>
          <p:cNvSpPr>
            <a:spLocks noGrp="1"/>
          </p:cNvSpPr>
          <p:nvPr>
            <p:ph type="title"/>
          </p:nvPr>
        </p:nvSpPr>
        <p:spPr/>
        <p:txBody>
          <a:bodyPr/>
          <a:lstStyle/>
          <a:p>
            <a:r>
              <a:rPr lang="zh-CN" altLang="en-US" dirty="0"/>
              <a:t>生成最可能序列</a:t>
            </a:r>
          </a:p>
        </p:txBody>
      </p:sp>
      <p:sp>
        <p:nvSpPr>
          <p:cNvPr id="3" name="内容占位符 2">
            <a:extLst>
              <a:ext uri="{FF2B5EF4-FFF2-40B4-BE49-F238E27FC236}">
                <a16:creationId xmlns:a16="http://schemas.microsoft.com/office/drawing/2014/main" id="{3D4B5794-1E37-4EF0-A5DE-8CCDA078C65B}"/>
              </a:ext>
            </a:extLst>
          </p:cNvPr>
          <p:cNvSpPr>
            <a:spLocks noGrp="1"/>
          </p:cNvSpPr>
          <p:nvPr>
            <p:ph sz="quarter" idx="1"/>
          </p:nvPr>
        </p:nvSpPr>
        <p:spPr/>
        <p:txBody>
          <a:bodyPr/>
          <a:lstStyle/>
          <a:p>
            <a:r>
              <a:rPr lang="zh-CN" altLang="en-US" dirty="0"/>
              <a:t>当使用自回归模型生成一个最可能的序列时，生成过程是一种从左到右的贪婪式搜索过程。在每一步都生成最可能的词。</a:t>
            </a:r>
            <a:endParaRPr lang="en-US" altLang="zh-CN" dirty="0"/>
          </a:p>
          <a:p>
            <a:r>
              <a:rPr lang="zh-CN" altLang="en-US" dirty="0"/>
              <a:t>这种贪婪式的搜索方式是次优的，生成的序列并不保证是全局最优的。</a:t>
            </a:r>
          </a:p>
        </p:txBody>
      </p:sp>
      <p:pic>
        <p:nvPicPr>
          <p:cNvPr id="5" name="图片 4">
            <a:extLst>
              <a:ext uri="{FF2B5EF4-FFF2-40B4-BE49-F238E27FC236}">
                <a16:creationId xmlns:a16="http://schemas.microsoft.com/office/drawing/2014/main" id="{1904B30F-F306-41AE-A218-73F505EB58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000" y="4038600"/>
            <a:ext cx="6216993" cy="1143000"/>
          </a:xfrm>
          <a:prstGeom prst="rect">
            <a:avLst/>
          </a:prstGeom>
        </p:spPr>
      </p:pic>
    </p:spTree>
    <p:extLst>
      <p:ext uri="{BB962C8B-B14F-4D97-AF65-F5344CB8AC3E}">
        <p14:creationId xmlns:p14="http://schemas.microsoft.com/office/powerpoint/2010/main" val="12279871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67856D-F309-4E34-92CB-6F54714EAB98}"/>
              </a:ext>
            </a:extLst>
          </p:cNvPr>
          <p:cNvSpPr>
            <a:spLocks noGrp="1"/>
          </p:cNvSpPr>
          <p:nvPr>
            <p:ph type="title"/>
          </p:nvPr>
        </p:nvSpPr>
        <p:spPr/>
        <p:txBody>
          <a:bodyPr/>
          <a:lstStyle/>
          <a:p>
            <a:r>
              <a:rPr lang="zh-CN" altLang="en-US" dirty="0"/>
              <a:t>束搜索</a:t>
            </a:r>
          </a:p>
        </p:txBody>
      </p:sp>
      <p:sp>
        <p:nvSpPr>
          <p:cNvPr id="3" name="内容占位符 2">
            <a:extLst>
              <a:ext uri="{FF2B5EF4-FFF2-40B4-BE49-F238E27FC236}">
                <a16:creationId xmlns:a16="http://schemas.microsoft.com/office/drawing/2014/main" id="{59999566-437A-44B0-BC77-45AE652F8AF0}"/>
              </a:ext>
            </a:extLst>
          </p:cNvPr>
          <p:cNvSpPr>
            <a:spLocks noGrp="1"/>
          </p:cNvSpPr>
          <p:nvPr>
            <p:ph sz="quarter" idx="1"/>
          </p:nvPr>
        </p:nvSpPr>
        <p:spPr/>
        <p:txBody>
          <a:bodyPr/>
          <a:lstStyle/>
          <a:p>
            <a:r>
              <a:rPr lang="zh-CN" altLang="en-US" dirty="0"/>
              <a:t>一种常用的减少搜索错误的启发式方法是束搜索（</a:t>
            </a:r>
            <a:r>
              <a:rPr lang="en-US" altLang="zh-CN" dirty="0"/>
              <a:t>Beam Search</a:t>
            </a:r>
            <a:r>
              <a:rPr lang="zh-CN" altLang="en-US" dirty="0"/>
              <a:t>）。</a:t>
            </a:r>
            <a:endParaRPr lang="en-US" altLang="zh-CN" dirty="0"/>
          </a:p>
          <a:p>
            <a:pPr lvl="1"/>
            <a:r>
              <a:rPr lang="zh-CN" altLang="en-US" dirty="0"/>
              <a:t>在每一步的生成中，生成</a:t>
            </a:r>
            <a:r>
              <a:rPr lang="en-US" altLang="zh-CN" dirty="0"/>
              <a:t>K </a:t>
            </a:r>
            <a:r>
              <a:rPr lang="zh-CN" altLang="en-US" dirty="0"/>
              <a:t>个最可能的前缀序列，其中</a:t>
            </a:r>
            <a:r>
              <a:rPr lang="en-US" altLang="zh-CN" dirty="0"/>
              <a:t>K </a:t>
            </a:r>
            <a:r>
              <a:rPr lang="zh-CN" altLang="en-US" dirty="0"/>
              <a:t>为束的大小（</a:t>
            </a:r>
            <a:r>
              <a:rPr lang="en-US" altLang="zh-CN" dirty="0"/>
              <a:t>Beam Size</a:t>
            </a:r>
            <a:r>
              <a:rPr lang="zh-CN" altLang="en-US" dirty="0"/>
              <a:t>），是一个超参数。</a:t>
            </a:r>
          </a:p>
        </p:txBody>
      </p:sp>
      <p:pic>
        <p:nvPicPr>
          <p:cNvPr id="5" name="图片 4">
            <a:extLst>
              <a:ext uri="{FF2B5EF4-FFF2-40B4-BE49-F238E27FC236}">
                <a16:creationId xmlns:a16="http://schemas.microsoft.com/office/drawing/2014/main" id="{E621265D-7A09-480E-A323-B4A8F6CFA1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2600" y="3137110"/>
            <a:ext cx="4985788" cy="3026308"/>
          </a:xfrm>
          <a:prstGeom prst="rect">
            <a:avLst/>
          </a:prstGeom>
        </p:spPr>
      </p:pic>
    </p:spTree>
    <p:extLst>
      <p:ext uri="{BB962C8B-B14F-4D97-AF65-F5344CB8AC3E}">
        <p14:creationId xmlns:p14="http://schemas.microsoft.com/office/powerpoint/2010/main" val="10931853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F344C3-5286-47EC-B30D-C8028EE98C0D}"/>
              </a:ext>
            </a:extLst>
          </p:cNvPr>
          <p:cNvSpPr>
            <a:spLocks noGrp="1"/>
          </p:cNvSpPr>
          <p:nvPr>
            <p:ph type="title"/>
          </p:nvPr>
        </p:nvSpPr>
        <p:spPr/>
        <p:txBody>
          <a:bodyPr/>
          <a:lstStyle/>
          <a:p>
            <a:r>
              <a:rPr lang="en-US" altLang="zh-CN" dirty="0"/>
              <a:t>N</a:t>
            </a:r>
            <a:r>
              <a:rPr lang="zh-CN" altLang="en-US" dirty="0"/>
              <a:t>元统计模型</a:t>
            </a:r>
          </a:p>
        </p:txBody>
      </p:sp>
      <p:pic>
        <p:nvPicPr>
          <p:cNvPr id="5" name="内容占位符 4">
            <a:extLst>
              <a:ext uri="{FF2B5EF4-FFF2-40B4-BE49-F238E27FC236}">
                <a16:creationId xmlns:a16="http://schemas.microsoft.com/office/drawing/2014/main" id="{3E1271E5-4B06-4295-9EFF-26F1AE6F1D05}"/>
              </a:ext>
            </a:extLst>
          </p:cNvPr>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990600" y="1295400"/>
            <a:ext cx="6689446" cy="2296946"/>
          </a:xfrm>
        </p:spPr>
      </p:pic>
      <p:pic>
        <p:nvPicPr>
          <p:cNvPr id="7" name="图片 6">
            <a:extLst>
              <a:ext uri="{FF2B5EF4-FFF2-40B4-BE49-F238E27FC236}">
                <a16:creationId xmlns:a16="http://schemas.microsoft.com/office/drawing/2014/main" id="{C2CA0D17-C0F9-4811-8719-2F8C64C30C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5000" y="4343400"/>
            <a:ext cx="5115520" cy="990600"/>
          </a:xfrm>
          <a:prstGeom prst="rect">
            <a:avLst/>
          </a:prstGeom>
        </p:spPr>
      </p:pic>
    </p:spTree>
    <p:extLst>
      <p:ext uri="{BB962C8B-B14F-4D97-AF65-F5344CB8AC3E}">
        <p14:creationId xmlns:p14="http://schemas.microsoft.com/office/powerpoint/2010/main" val="22001494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8DBE0D-1F78-4BC1-9B8E-39EA81C4CC3C}"/>
              </a:ext>
            </a:extLst>
          </p:cNvPr>
          <p:cNvSpPr>
            <a:spLocks noGrp="1"/>
          </p:cNvSpPr>
          <p:nvPr>
            <p:ph type="title"/>
          </p:nvPr>
        </p:nvSpPr>
        <p:spPr/>
        <p:txBody>
          <a:bodyPr/>
          <a:lstStyle/>
          <a:p>
            <a:r>
              <a:rPr lang="zh-CN" altLang="en-US" dirty="0"/>
              <a:t>平滑技术</a:t>
            </a:r>
          </a:p>
        </p:txBody>
      </p:sp>
      <p:sp>
        <p:nvSpPr>
          <p:cNvPr id="3" name="内容占位符 2">
            <a:extLst>
              <a:ext uri="{FF2B5EF4-FFF2-40B4-BE49-F238E27FC236}">
                <a16:creationId xmlns:a16="http://schemas.microsoft.com/office/drawing/2014/main" id="{1A24784E-54D6-421A-91CF-391EE84E1260}"/>
              </a:ext>
            </a:extLst>
          </p:cNvPr>
          <p:cNvSpPr>
            <a:spLocks noGrp="1"/>
          </p:cNvSpPr>
          <p:nvPr>
            <p:ph sz="quarter" idx="1"/>
          </p:nvPr>
        </p:nvSpPr>
        <p:spPr/>
        <p:txBody>
          <a:bodyPr/>
          <a:lstStyle/>
          <a:p>
            <a:r>
              <a:rPr lang="zh-CN" altLang="en-US" dirty="0"/>
              <a:t> </a:t>
            </a:r>
            <a:r>
              <a:rPr lang="en-US" altLang="zh-CN" dirty="0"/>
              <a:t>N</a:t>
            </a:r>
            <a:r>
              <a:rPr lang="zh-CN" altLang="en-US" dirty="0"/>
              <a:t>元模型的一个主要问题是</a:t>
            </a:r>
            <a:r>
              <a:rPr lang="zh-CN" altLang="en-US" dirty="0">
                <a:solidFill>
                  <a:srgbClr val="FF0000"/>
                </a:solidFill>
              </a:rPr>
              <a:t>数据稀疏问题</a:t>
            </a:r>
            <a:r>
              <a:rPr lang="zh-CN" altLang="en-US" dirty="0"/>
              <a:t>。</a:t>
            </a:r>
            <a:endParaRPr lang="en-US" altLang="zh-CN" dirty="0"/>
          </a:p>
          <a:p>
            <a:pPr lvl="1"/>
            <a:r>
              <a:rPr lang="zh-CN" altLang="en-US" dirty="0"/>
              <a:t>数据稀疏问题的一种解决方法是平滑技术（</a:t>
            </a:r>
            <a:r>
              <a:rPr lang="en-US" altLang="zh-CN" dirty="0"/>
              <a:t>Smoothing</a:t>
            </a:r>
            <a:r>
              <a:rPr lang="zh-CN" altLang="en-US" dirty="0"/>
              <a:t>），即给一些没有出现的词组合赋予一定先验概率。平滑技术是</a:t>
            </a:r>
            <a:r>
              <a:rPr lang="en-US" altLang="zh-CN" dirty="0"/>
              <a:t>N</a:t>
            </a:r>
            <a:r>
              <a:rPr lang="zh-CN" altLang="en-US" dirty="0"/>
              <a:t>元模型中的一项必不可少的技术，比如加法平滑的计算公式为：</a:t>
            </a:r>
            <a:endParaRPr lang="en-US" altLang="zh-CN" dirty="0"/>
          </a:p>
          <a:p>
            <a:pPr lvl="1"/>
            <a:endParaRPr lang="en-US" altLang="zh-CN" dirty="0"/>
          </a:p>
          <a:p>
            <a:pPr lvl="1"/>
            <a:endParaRPr lang="en-US" altLang="zh-CN" dirty="0"/>
          </a:p>
          <a:p>
            <a:pPr lvl="1"/>
            <a:endParaRPr lang="en-US" altLang="zh-CN" dirty="0"/>
          </a:p>
          <a:p>
            <a:pPr lvl="1"/>
            <a:r>
              <a:rPr lang="en-US" altLang="zh-CN" dirty="0"/>
              <a:t>δ = 1</a:t>
            </a:r>
            <a:r>
              <a:rPr lang="zh-CN" altLang="en-US" dirty="0"/>
              <a:t>时，称为</a:t>
            </a:r>
            <a:r>
              <a:rPr lang="zh-CN" altLang="en-US" dirty="0">
                <a:solidFill>
                  <a:srgbClr val="FF0000"/>
                </a:solidFill>
              </a:rPr>
              <a:t>加</a:t>
            </a:r>
            <a:r>
              <a:rPr lang="en-US" altLang="zh-CN" dirty="0">
                <a:solidFill>
                  <a:srgbClr val="FF0000"/>
                </a:solidFill>
              </a:rPr>
              <a:t>1</a:t>
            </a:r>
            <a:r>
              <a:rPr lang="zh-CN" altLang="en-US" dirty="0">
                <a:solidFill>
                  <a:srgbClr val="FF0000"/>
                </a:solidFill>
              </a:rPr>
              <a:t>平滑</a:t>
            </a:r>
            <a:r>
              <a:rPr lang="zh-CN" altLang="en-US" dirty="0"/>
              <a:t>。</a:t>
            </a:r>
          </a:p>
        </p:txBody>
      </p:sp>
      <p:pic>
        <p:nvPicPr>
          <p:cNvPr id="5" name="图片 4">
            <a:extLst>
              <a:ext uri="{FF2B5EF4-FFF2-40B4-BE49-F238E27FC236}">
                <a16:creationId xmlns:a16="http://schemas.microsoft.com/office/drawing/2014/main" id="{2ED16A46-4905-47CA-8776-0C620E0454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9200" y="3429000"/>
            <a:ext cx="5818459" cy="943330"/>
          </a:xfrm>
          <a:prstGeom prst="rect">
            <a:avLst/>
          </a:prstGeom>
        </p:spPr>
      </p:pic>
    </p:spTree>
    <p:extLst>
      <p:ext uri="{BB962C8B-B14F-4D97-AF65-F5344CB8AC3E}">
        <p14:creationId xmlns:p14="http://schemas.microsoft.com/office/powerpoint/2010/main" val="7878122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5CBC63-31F0-4C86-BB5B-429001E7E484}"/>
              </a:ext>
            </a:extLst>
          </p:cNvPr>
          <p:cNvSpPr>
            <a:spLocks noGrp="1"/>
          </p:cNvSpPr>
          <p:nvPr>
            <p:ph type="title"/>
          </p:nvPr>
        </p:nvSpPr>
        <p:spPr/>
        <p:txBody>
          <a:bodyPr/>
          <a:lstStyle/>
          <a:p>
            <a:r>
              <a:rPr lang="zh-CN" altLang="en-US" dirty="0"/>
              <a:t>深度序列模型</a:t>
            </a:r>
          </a:p>
        </p:txBody>
      </p:sp>
      <p:pic>
        <p:nvPicPr>
          <p:cNvPr id="9" name="内容占位符 8">
            <a:extLst>
              <a:ext uri="{FF2B5EF4-FFF2-40B4-BE49-F238E27FC236}">
                <a16:creationId xmlns:a16="http://schemas.microsoft.com/office/drawing/2014/main" id="{5D0BB9D4-D8FD-4ABA-B331-E29BAD4DC396}"/>
              </a:ext>
            </a:extLst>
          </p:cNvPr>
          <p:cNvPicPr>
            <a:picLocks noGrp="1" noChangeAspect="1"/>
          </p:cNvPicPr>
          <p:nvPr>
            <p:ph sz="quarter" idx="4294967295"/>
          </p:nvPr>
        </p:nvPicPr>
        <p:blipFill>
          <a:blip r:embed="rId2">
            <a:extLst>
              <a:ext uri="{28A0092B-C50C-407E-A947-70E740481C1C}">
                <a14:useLocalDpi xmlns:a14="http://schemas.microsoft.com/office/drawing/2010/main" val="0"/>
              </a:ext>
            </a:extLst>
          </a:blip>
          <a:stretch>
            <a:fillRect/>
          </a:stretch>
        </p:blipFill>
        <p:spPr>
          <a:xfrm>
            <a:off x="1135062" y="1752600"/>
            <a:ext cx="6645275" cy="2460625"/>
          </a:xfrm>
        </p:spPr>
      </p:pic>
      <p:sp>
        <p:nvSpPr>
          <p:cNvPr id="10" name="矩形 9">
            <a:extLst>
              <a:ext uri="{FF2B5EF4-FFF2-40B4-BE49-F238E27FC236}">
                <a16:creationId xmlns:a16="http://schemas.microsoft.com/office/drawing/2014/main" id="{15312BAA-103F-45F0-8B03-0C9DCD283BF5}"/>
              </a:ext>
            </a:extLst>
          </p:cNvPr>
          <p:cNvSpPr/>
          <p:nvPr/>
        </p:nvSpPr>
        <p:spPr>
          <a:xfrm>
            <a:off x="1135062" y="4953000"/>
            <a:ext cx="7094538" cy="369332"/>
          </a:xfrm>
          <a:prstGeom prst="rect">
            <a:avLst/>
          </a:prstGeom>
        </p:spPr>
        <p:txBody>
          <a:bodyPr wrap="square">
            <a:spAutoFit/>
          </a:bodyPr>
          <a:lstStyle/>
          <a:p>
            <a:r>
              <a:rPr lang="zh-CN" altLang="en-US" dirty="0"/>
              <a:t>深度序列模型一般可以分为三个部分：嵌入层、特征层、输出层。</a:t>
            </a:r>
          </a:p>
        </p:txBody>
      </p:sp>
    </p:spTree>
    <p:extLst>
      <p:ext uri="{BB962C8B-B14F-4D97-AF65-F5344CB8AC3E}">
        <p14:creationId xmlns:p14="http://schemas.microsoft.com/office/powerpoint/2010/main" val="38380370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B62304-B2C1-40D6-BE50-F3983F30C19E}"/>
              </a:ext>
            </a:extLst>
          </p:cNvPr>
          <p:cNvSpPr>
            <a:spLocks noGrp="1"/>
          </p:cNvSpPr>
          <p:nvPr>
            <p:ph type="title"/>
          </p:nvPr>
        </p:nvSpPr>
        <p:spPr/>
        <p:txBody>
          <a:bodyPr/>
          <a:lstStyle/>
          <a:p>
            <a:r>
              <a:rPr lang="zh-CN" altLang="en-US" dirty="0"/>
              <a:t>嵌入层</a:t>
            </a:r>
          </a:p>
        </p:txBody>
      </p:sp>
      <p:pic>
        <p:nvPicPr>
          <p:cNvPr id="4" name="图片 3">
            <a:extLst>
              <a:ext uri="{FF2B5EF4-FFF2-40B4-BE49-F238E27FC236}">
                <a16:creationId xmlns:a16="http://schemas.microsoft.com/office/drawing/2014/main" id="{E0FAEDA6-6F23-4B33-9F4D-703F2AA4B1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00" y="1524000"/>
            <a:ext cx="6684003" cy="1186574"/>
          </a:xfrm>
          <a:prstGeom prst="rect">
            <a:avLst/>
          </a:prstGeom>
        </p:spPr>
      </p:pic>
      <p:pic>
        <p:nvPicPr>
          <p:cNvPr id="6" name="图片 5">
            <a:extLst>
              <a:ext uri="{FF2B5EF4-FFF2-40B4-BE49-F238E27FC236}">
                <a16:creationId xmlns:a16="http://schemas.microsoft.com/office/drawing/2014/main" id="{CE1FB42F-9B27-4DD8-9C79-30ED750DF8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8800" y="2819400"/>
            <a:ext cx="4800726" cy="2171757"/>
          </a:xfrm>
          <a:prstGeom prst="rect">
            <a:avLst/>
          </a:prstGeom>
        </p:spPr>
      </p:pic>
      <p:pic>
        <p:nvPicPr>
          <p:cNvPr id="8" name="图片 7">
            <a:extLst>
              <a:ext uri="{FF2B5EF4-FFF2-40B4-BE49-F238E27FC236}">
                <a16:creationId xmlns:a16="http://schemas.microsoft.com/office/drawing/2014/main" id="{D114693E-9FB3-4C47-AFD0-EC118F20F54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30789" y="5410200"/>
            <a:ext cx="5851224" cy="408225"/>
          </a:xfrm>
          <a:prstGeom prst="rect">
            <a:avLst/>
          </a:prstGeom>
        </p:spPr>
      </p:pic>
    </p:spTree>
    <p:extLst>
      <p:ext uri="{BB962C8B-B14F-4D97-AF65-F5344CB8AC3E}">
        <p14:creationId xmlns:p14="http://schemas.microsoft.com/office/powerpoint/2010/main" val="19894596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词嵌入（</a:t>
            </a:r>
            <a:r>
              <a:rPr lang="en-US" altLang="zh-CN" dirty="0"/>
              <a:t>Word Embeddings</a:t>
            </a:r>
            <a:r>
              <a:rPr lang="zh-CN" altLang="en-US" dirty="0"/>
              <a:t>）</a:t>
            </a:r>
          </a:p>
        </p:txBody>
      </p:sp>
      <p:pic>
        <p:nvPicPr>
          <p:cNvPr id="1026" name="Picture 2" descr="http://sebastianruder.com/content/images/2016/04/word_embeddings_colah.png"/>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3505200" y="1676400"/>
            <a:ext cx="4740795" cy="3881437"/>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p:nvSpPr>
        <p:spPr>
          <a:xfrm>
            <a:off x="2895600" y="5906571"/>
            <a:ext cx="4493538" cy="369332"/>
          </a:xfrm>
          <a:prstGeom prst="rect">
            <a:avLst/>
          </a:prstGeom>
        </p:spPr>
        <p:txBody>
          <a:bodyPr wrap="none">
            <a:spAutoFit/>
          </a:bodyPr>
          <a:lstStyle/>
          <a:p>
            <a:r>
              <a:rPr lang="zh-CN" altLang="en-US" dirty="0"/>
              <a:t>https://indico.io/blog/visualizing-with-t-sne/</a:t>
            </a:r>
          </a:p>
        </p:txBody>
      </p:sp>
      <p:sp>
        <p:nvSpPr>
          <p:cNvPr id="4" name="文本框 3"/>
          <p:cNvSpPr txBox="1"/>
          <p:nvPr/>
        </p:nvSpPr>
        <p:spPr>
          <a:xfrm>
            <a:off x="762000" y="2057400"/>
            <a:ext cx="800219" cy="461665"/>
          </a:xfrm>
          <a:prstGeom prst="rect">
            <a:avLst/>
          </a:prstGeom>
          <a:noFill/>
        </p:spPr>
        <p:txBody>
          <a:bodyPr wrap="none" rtlCol="0">
            <a:spAutoFit/>
          </a:bodyPr>
          <a:lstStyle/>
          <a:p>
            <a:r>
              <a:rPr lang="zh-CN" altLang="en-US" sz="2400" dirty="0"/>
              <a:t>上海</a:t>
            </a:r>
          </a:p>
        </p:txBody>
      </p:sp>
      <p:sp>
        <p:nvSpPr>
          <p:cNvPr id="6" name="文本框 5"/>
          <p:cNvSpPr txBox="1"/>
          <p:nvPr/>
        </p:nvSpPr>
        <p:spPr>
          <a:xfrm>
            <a:off x="762000" y="2514600"/>
            <a:ext cx="800219" cy="461665"/>
          </a:xfrm>
          <a:prstGeom prst="rect">
            <a:avLst/>
          </a:prstGeom>
          <a:noFill/>
        </p:spPr>
        <p:txBody>
          <a:bodyPr wrap="none" rtlCol="0">
            <a:spAutoFit/>
          </a:bodyPr>
          <a:lstStyle/>
          <a:p>
            <a:r>
              <a:rPr lang="zh-CN" altLang="en-US" sz="2400" dirty="0"/>
              <a:t>北京</a:t>
            </a:r>
          </a:p>
        </p:txBody>
      </p:sp>
      <p:cxnSp>
        <p:nvCxnSpPr>
          <p:cNvPr id="7" name="曲线连接符 6"/>
          <p:cNvCxnSpPr>
            <a:stCxn id="4" idx="3"/>
          </p:cNvCxnSpPr>
          <p:nvPr/>
        </p:nvCxnSpPr>
        <p:spPr>
          <a:xfrm>
            <a:off x="1562219" y="2288233"/>
            <a:ext cx="3009781" cy="378767"/>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曲线连接符 8"/>
          <p:cNvCxnSpPr>
            <a:stCxn id="6" idx="3"/>
          </p:cNvCxnSpPr>
          <p:nvPr/>
        </p:nvCxnSpPr>
        <p:spPr>
          <a:xfrm>
            <a:off x="1562219" y="2745433"/>
            <a:ext cx="3009781" cy="230832"/>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685800" y="3962400"/>
            <a:ext cx="800219" cy="461665"/>
          </a:xfrm>
          <a:prstGeom prst="rect">
            <a:avLst/>
          </a:prstGeom>
          <a:noFill/>
        </p:spPr>
        <p:txBody>
          <a:bodyPr wrap="none" rtlCol="0">
            <a:spAutoFit/>
          </a:bodyPr>
          <a:lstStyle/>
          <a:p>
            <a:r>
              <a:rPr lang="zh-CN" altLang="en-US" sz="2400" dirty="0"/>
              <a:t>高兴</a:t>
            </a:r>
          </a:p>
        </p:txBody>
      </p:sp>
      <p:sp>
        <p:nvSpPr>
          <p:cNvPr id="13" name="文本框 12"/>
          <p:cNvSpPr txBox="1"/>
          <p:nvPr/>
        </p:nvSpPr>
        <p:spPr>
          <a:xfrm>
            <a:off x="685800" y="4419600"/>
            <a:ext cx="800219" cy="461665"/>
          </a:xfrm>
          <a:prstGeom prst="rect">
            <a:avLst/>
          </a:prstGeom>
          <a:noFill/>
        </p:spPr>
        <p:txBody>
          <a:bodyPr wrap="none" rtlCol="0">
            <a:spAutoFit/>
          </a:bodyPr>
          <a:lstStyle/>
          <a:p>
            <a:r>
              <a:rPr lang="zh-CN" altLang="en-US" sz="2400" dirty="0"/>
              <a:t>难过</a:t>
            </a:r>
          </a:p>
        </p:txBody>
      </p:sp>
      <p:cxnSp>
        <p:nvCxnSpPr>
          <p:cNvPr id="14" name="曲线连接符 13"/>
          <p:cNvCxnSpPr>
            <a:stCxn id="12" idx="3"/>
          </p:cNvCxnSpPr>
          <p:nvPr/>
        </p:nvCxnSpPr>
        <p:spPr>
          <a:xfrm flipV="1">
            <a:off x="1486019" y="3657600"/>
            <a:ext cx="5448181" cy="535633"/>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曲线连接符 15"/>
          <p:cNvCxnSpPr>
            <a:stCxn id="13" idx="3"/>
          </p:cNvCxnSpPr>
          <p:nvPr/>
        </p:nvCxnSpPr>
        <p:spPr>
          <a:xfrm flipV="1">
            <a:off x="1486019" y="3962400"/>
            <a:ext cx="5371981" cy="688033"/>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29320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zh-CN" altLang="en-US" dirty="0"/>
              <a:t>分布式表示</a:t>
            </a:r>
            <a:br>
              <a:rPr lang="en-US" altLang="zh-CN" dirty="0"/>
            </a:br>
            <a:r>
              <a:rPr lang="en-US" altLang="zh-CN" sz="2100" dirty="0"/>
              <a:t>--</a:t>
            </a:r>
            <a:r>
              <a:rPr lang="zh-CN" altLang="en-US" sz="2100" dirty="0"/>
              <a:t>来自神经科学的证据</a:t>
            </a:r>
          </a:p>
        </p:txBody>
      </p:sp>
      <p:pic>
        <p:nvPicPr>
          <p:cNvPr id="2052" name="Picture 4" descr="http://i.dailymail.co.uk/i/pix/2016/04/27/17/33976AB500000578-0-The_models_show_brain_regions_related_to_meaning_of_visual_chara-a-81_1461774208528.jp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914400" y="1666415"/>
            <a:ext cx="7467600" cy="3929902"/>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2010673" y="5867400"/>
            <a:ext cx="5429250" cy="276999"/>
          </a:xfrm>
          <a:prstGeom prst="rect">
            <a:avLst/>
          </a:prstGeom>
        </p:spPr>
        <p:txBody>
          <a:bodyPr wrap="square">
            <a:spAutoFit/>
          </a:bodyPr>
          <a:lstStyle/>
          <a:p>
            <a:r>
              <a:rPr lang="zh-CN" altLang="en-US" sz="1200" dirty="0">
                <a:solidFill>
                  <a:schemeClr val="bg1">
                    <a:lumMod val="65000"/>
                  </a:schemeClr>
                </a:solidFill>
              </a:rPr>
              <a:t>http://www.nature.com/nature/journal/v532/n7600/full/nature17637.html</a:t>
            </a:r>
          </a:p>
        </p:txBody>
      </p:sp>
    </p:spTree>
    <p:extLst>
      <p:ext uri="{BB962C8B-B14F-4D97-AF65-F5344CB8AC3E}">
        <p14:creationId xmlns:p14="http://schemas.microsoft.com/office/powerpoint/2010/main" val="1051439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1ABBDC-286F-4C9D-81B7-FC44709BF463}"/>
              </a:ext>
            </a:extLst>
          </p:cNvPr>
          <p:cNvSpPr>
            <a:spLocks noGrp="1"/>
          </p:cNvSpPr>
          <p:nvPr>
            <p:ph type="title"/>
          </p:nvPr>
        </p:nvSpPr>
        <p:spPr/>
        <p:txBody>
          <a:bodyPr/>
          <a:lstStyle/>
          <a:p>
            <a:r>
              <a:rPr lang="zh-CN" altLang="en-US" dirty="0"/>
              <a:t>序列数据</a:t>
            </a:r>
          </a:p>
        </p:txBody>
      </p:sp>
      <p:sp>
        <p:nvSpPr>
          <p:cNvPr id="3" name="内容占位符 2">
            <a:extLst>
              <a:ext uri="{FF2B5EF4-FFF2-40B4-BE49-F238E27FC236}">
                <a16:creationId xmlns:a16="http://schemas.microsoft.com/office/drawing/2014/main" id="{95C5EA37-E32B-456D-8F98-DE23AC607177}"/>
              </a:ext>
            </a:extLst>
          </p:cNvPr>
          <p:cNvSpPr>
            <a:spLocks noGrp="1"/>
          </p:cNvSpPr>
          <p:nvPr>
            <p:ph sz="quarter" idx="1"/>
          </p:nvPr>
        </p:nvSpPr>
        <p:spPr/>
        <p:txBody>
          <a:bodyPr/>
          <a:lstStyle/>
          <a:p>
            <a:r>
              <a:rPr lang="zh-CN" altLang="en-US" dirty="0"/>
              <a:t>在深度学习的应用中，有很多数据是以序列的形式存在，比如声音、语言、视频、</a:t>
            </a:r>
            <a:r>
              <a:rPr lang="en-US" altLang="zh-CN" dirty="0"/>
              <a:t>DNA</a:t>
            </a:r>
            <a:r>
              <a:rPr lang="zh-CN" altLang="en-US" dirty="0"/>
              <a:t>序列或者其它的时序数据等。</a:t>
            </a:r>
            <a:endParaRPr lang="en-US" altLang="zh-CN" dirty="0"/>
          </a:p>
          <a:p>
            <a:endParaRPr lang="zh-CN" altLang="en-US" dirty="0"/>
          </a:p>
        </p:txBody>
      </p:sp>
    </p:spTree>
    <p:extLst>
      <p:ext uri="{BB962C8B-B14F-4D97-AF65-F5344CB8AC3E}">
        <p14:creationId xmlns:p14="http://schemas.microsoft.com/office/powerpoint/2010/main" val="32492482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nvPr>
        </p:nvSpPr>
        <p:spPr/>
        <p:txBody>
          <a:bodyPr/>
          <a:lstStyle/>
          <a:p>
            <a:r>
              <a:rPr lang="zh-CN" altLang="en-US" dirty="0"/>
              <a:t>词嵌入</a:t>
            </a:r>
          </a:p>
        </p:txBody>
      </p:sp>
      <p:pic>
        <p:nvPicPr>
          <p:cNvPr id="6146" name="Picture 2" descr="http://colah.github.io/posts/2014-07-NLP-RNNs-Representations/img/Socher-BillingualTSNE.png"/>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4898922" y="3692584"/>
            <a:ext cx="3396026" cy="2559485"/>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http://colah.github.io/posts/2014-07-NLP-RNNs-Representations/img/Mikolov-GenderVecs.png"/>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6172200" y="1320559"/>
            <a:ext cx="2122748" cy="1550602"/>
          </a:xfrm>
          <a:prstGeom prst="rect">
            <a:avLst/>
          </a:prstGeom>
          <a:noFill/>
          <a:extLst>
            <a:ext uri="{909E8E84-426E-40DD-AFC4-6F175D3DCCD1}">
              <a14:hiddenFill xmlns:a14="http://schemas.microsoft.com/office/drawing/2010/main">
                <a:solidFill>
                  <a:srgbClr val="FFFFFF"/>
                </a:solidFill>
              </a14:hiddenFill>
            </a:ext>
          </a:extLst>
        </p:spPr>
      </p:pic>
      <p:sp>
        <p:nvSpPr>
          <p:cNvPr id="11" name="矩形 10"/>
          <p:cNvSpPr/>
          <p:nvPr/>
        </p:nvSpPr>
        <p:spPr>
          <a:xfrm>
            <a:off x="2359978" y="5964250"/>
            <a:ext cx="2071401" cy="338554"/>
          </a:xfrm>
          <a:prstGeom prst="rect">
            <a:avLst/>
          </a:prstGeom>
        </p:spPr>
        <p:txBody>
          <a:bodyPr wrap="none">
            <a:spAutoFit/>
          </a:bodyPr>
          <a:lstStyle/>
          <a:p>
            <a:r>
              <a:rPr lang="en-US" altLang="zh-CN" sz="1600" dirty="0" err="1">
                <a:latin typeface="+mj-ea"/>
                <a:ea typeface="+mj-ea"/>
              </a:rPr>
              <a:t>Socher</a:t>
            </a:r>
            <a:r>
              <a:rPr lang="en-US" altLang="zh-CN" sz="1600" dirty="0">
                <a:latin typeface="+mj-ea"/>
                <a:ea typeface="+mj-ea"/>
              </a:rPr>
              <a:t> et al. (2013)</a:t>
            </a:r>
            <a:endParaRPr lang="zh-CN" altLang="en-US" sz="1600" dirty="0">
              <a:latin typeface="+mj-ea"/>
              <a:ea typeface="+mj-ea"/>
            </a:endParaRPr>
          </a:p>
        </p:txBody>
      </p:sp>
      <p:sp>
        <p:nvSpPr>
          <p:cNvPr id="12" name="矩形 11"/>
          <p:cNvSpPr/>
          <p:nvPr/>
        </p:nvSpPr>
        <p:spPr>
          <a:xfrm>
            <a:off x="5334001" y="3083899"/>
            <a:ext cx="3252002" cy="338554"/>
          </a:xfrm>
          <a:prstGeom prst="rect">
            <a:avLst/>
          </a:prstGeom>
        </p:spPr>
        <p:txBody>
          <a:bodyPr wrap="square">
            <a:spAutoFit/>
          </a:bodyPr>
          <a:lstStyle/>
          <a:p>
            <a:r>
              <a:rPr lang="zh-CN" altLang="en-US" sz="1600" dirty="0">
                <a:latin typeface="+mj-ea"/>
                <a:ea typeface="+mj-ea"/>
              </a:rPr>
              <a:t>From Mikolov et al. (2013)</a:t>
            </a:r>
          </a:p>
        </p:txBody>
      </p:sp>
      <p:pic>
        <p:nvPicPr>
          <p:cNvPr id="6151" name="Picture 7" descr="http://colah.github.io/posts/2014-07-NLP-RNNs-Representations/img/flowchart-bilingual.png"/>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1385329" y="3940963"/>
            <a:ext cx="1977466" cy="1840947"/>
          </a:xfrm>
          <a:prstGeom prst="rect">
            <a:avLst/>
          </a:prstGeom>
          <a:noFill/>
          <a:extLst>
            <a:ext uri="{909E8E84-426E-40DD-AFC4-6F175D3DCCD1}">
              <a14:hiddenFill xmlns:a14="http://schemas.microsoft.com/office/drawing/2010/main">
                <a:solidFill>
                  <a:srgbClr val="FFFFFF"/>
                </a:solidFill>
              </a14:hiddenFill>
            </a:ext>
          </a:extLst>
        </p:spPr>
      </p:pic>
      <p:sp>
        <p:nvSpPr>
          <p:cNvPr id="13" name="右箭头 12"/>
          <p:cNvSpPr/>
          <p:nvPr/>
        </p:nvSpPr>
        <p:spPr bwMode="auto">
          <a:xfrm>
            <a:off x="3775076" y="4826184"/>
            <a:ext cx="656303" cy="435077"/>
          </a:xfrm>
          <a:prstGeom prst="rightArrow">
            <a:avLst/>
          </a:prstGeom>
          <a:solidFill>
            <a:schemeClr val="bg2">
              <a:lumMod val="90000"/>
            </a:schemeClr>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eaLnBrk="1" hangingPunct="1">
              <a:spcBef>
                <a:spcPct val="20000"/>
              </a:spcBef>
              <a:buClr>
                <a:schemeClr val="accent2"/>
              </a:buClr>
              <a:buFontTx/>
              <a:buChar char="•"/>
            </a:pPr>
            <a:endParaRPr kumimoji="1" lang="zh-CN" altLang="en-US" sz="3000">
              <a:latin typeface="Tahoma" pitchFamily="34" charset="0"/>
              <a:ea typeface="宋体" pitchFamily="2" charset="-122"/>
            </a:endParaRPr>
          </a:p>
        </p:txBody>
      </p:sp>
      <p:cxnSp>
        <p:nvCxnSpPr>
          <p:cNvPr id="15" name="直接连接符 14"/>
          <p:cNvCxnSpPr/>
          <p:nvPr/>
        </p:nvCxnSpPr>
        <p:spPr bwMode="auto">
          <a:xfrm>
            <a:off x="1447800" y="3589345"/>
            <a:ext cx="6079946" cy="0"/>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2" name="矩形 1"/>
          <p:cNvSpPr/>
          <p:nvPr/>
        </p:nvSpPr>
        <p:spPr>
          <a:xfrm>
            <a:off x="437696" y="1332641"/>
            <a:ext cx="6344103" cy="1477328"/>
          </a:xfrm>
          <a:prstGeom prst="rect">
            <a:avLst/>
          </a:prstGeom>
        </p:spPr>
        <p:txBody>
          <a:bodyPr wrap="square">
            <a:spAutoFit/>
          </a:bodyPr>
          <a:lstStyle/>
          <a:p>
            <a:r>
              <a:rPr lang="en-US" altLang="zh-CN" dirty="0">
                <a:latin typeface="+mj-ea"/>
              </a:rPr>
              <a:t>W("woman")−W("man") ≃ W("aunt")−W("uncle")</a:t>
            </a:r>
          </a:p>
          <a:p>
            <a:endParaRPr lang="en-US" altLang="zh-CN" dirty="0">
              <a:latin typeface="+mj-ea"/>
            </a:endParaRPr>
          </a:p>
          <a:p>
            <a:r>
              <a:rPr lang="en-US" altLang="zh-CN" dirty="0">
                <a:latin typeface="+mj-ea"/>
              </a:rPr>
              <a:t>W("woman")−W("man") ≃ W("queen")−W("king")</a:t>
            </a:r>
          </a:p>
          <a:p>
            <a:endParaRPr lang="en-US" altLang="zh-CN" dirty="0">
              <a:latin typeface="+mj-ea"/>
            </a:endParaRPr>
          </a:p>
          <a:p>
            <a:r>
              <a:rPr lang="en-US" altLang="zh-CN" dirty="0">
                <a:latin typeface="+mj-ea"/>
              </a:rPr>
              <a:t>W("</a:t>
            </a:r>
            <a:r>
              <a:rPr lang="zh-CN" altLang="en-US" dirty="0">
                <a:latin typeface="+mj-ea"/>
              </a:rPr>
              <a:t>中国</a:t>
            </a:r>
            <a:r>
              <a:rPr lang="en-US" altLang="zh-CN" dirty="0">
                <a:latin typeface="+mj-ea"/>
              </a:rPr>
              <a:t>")−W("</a:t>
            </a:r>
            <a:r>
              <a:rPr lang="zh-CN" altLang="en-US" dirty="0">
                <a:latin typeface="+mj-ea"/>
              </a:rPr>
              <a:t>北京</a:t>
            </a:r>
            <a:r>
              <a:rPr lang="en-US" altLang="zh-CN" dirty="0">
                <a:latin typeface="+mj-ea"/>
              </a:rPr>
              <a:t>") ≃ W("</a:t>
            </a:r>
            <a:r>
              <a:rPr lang="zh-CN" altLang="en-US" dirty="0">
                <a:latin typeface="+mj-ea"/>
              </a:rPr>
              <a:t>英国</a:t>
            </a:r>
            <a:r>
              <a:rPr lang="en-US" altLang="zh-CN" dirty="0">
                <a:latin typeface="+mj-ea"/>
              </a:rPr>
              <a:t>")−W("</a:t>
            </a:r>
            <a:r>
              <a:rPr lang="zh-CN" altLang="en-US" dirty="0">
                <a:latin typeface="+mj-ea"/>
              </a:rPr>
              <a:t>伦敦</a:t>
            </a:r>
            <a:r>
              <a:rPr lang="en-US" altLang="zh-CN" dirty="0">
                <a:latin typeface="+mj-ea"/>
              </a:rPr>
              <a:t>")</a:t>
            </a:r>
          </a:p>
        </p:txBody>
      </p:sp>
    </p:spTree>
    <p:extLst>
      <p:ext uri="{BB962C8B-B14F-4D97-AF65-F5344CB8AC3E}">
        <p14:creationId xmlns:p14="http://schemas.microsoft.com/office/powerpoint/2010/main" val="1515299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4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15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829FF5-7376-49A8-840C-B522117FE605}"/>
              </a:ext>
            </a:extLst>
          </p:cNvPr>
          <p:cNvSpPr>
            <a:spLocks noGrp="1"/>
          </p:cNvSpPr>
          <p:nvPr>
            <p:ph type="title"/>
          </p:nvPr>
        </p:nvSpPr>
        <p:spPr/>
        <p:txBody>
          <a:bodyPr/>
          <a:lstStyle/>
          <a:p>
            <a:r>
              <a:rPr lang="zh-CN" altLang="en-US" dirty="0"/>
              <a:t>特征层</a:t>
            </a:r>
          </a:p>
        </p:txBody>
      </p:sp>
      <p:sp>
        <p:nvSpPr>
          <p:cNvPr id="3" name="内容占位符 2">
            <a:extLst>
              <a:ext uri="{FF2B5EF4-FFF2-40B4-BE49-F238E27FC236}">
                <a16:creationId xmlns:a16="http://schemas.microsoft.com/office/drawing/2014/main" id="{DEA31573-6E02-4BF8-9C48-C72B10FD3C4F}"/>
              </a:ext>
            </a:extLst>
          </p:cNvPr>
          <p:cNvSpPr>
            <a:spLocks noGrp="1"/>
          </p:cNvSpPr>
          <p:nvPr>
            <p:ph sz="quarter" idx="1"/>
          </p:nvPr>
        </p:nvSpPr>
        <p:spPr/>
        <p:txBody>
          <a:bodyPr/>
          <a:lstStyle/>
          <a:p>
            <a:r>
              <a:rPr lang="zh-CN" altLang="en-US" dirty="0"/>
              <a:t>特征层可以通过不同类型的神经网络来实现，比如前馈神经网络和循环神经网络。常见的网络类型有以下三种：</a:t>
            </a:r>
          </a:p>
        </p:txBody>
      </p:sp>
      <p:pic>
        <p:nvPicPr>
          <p:cNvPr id="5" name="图片 4">
            <a:extLst>
              <a:ext uri="{FF2B5EF4-FFF2-40B4-BE49-F238E27FC236}">
                <a16:creationId xmlns:a16="http://schemas.microsoft.com/office/drawing/2014/main" id="{7756AB4E-A327-45E4-AE78-4BEC3E8631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0600" y="3429000"/>
            <a:ext cx="6596915" cy="1975809"/>
          </a:xfrm>
          <a:prstGeom prst="rect">
            <a:avLst/>
          </a:prstGeom>
        </p:spPr>
      </p:pic>
    </p:spTree>
    <p:extLst>
      <p:ext uri="{BB962C8B-B14F-4D97-AF65-F5344CB8AC3E}">
        <p14:creationId xmlns:p14="http://schemas.microsoft.com/office/powerpoint/2010/main" val="28189239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CFB68F-E3E7-4D6E-902C-9B0606B4C211}"/>
              </a:ext>
            </a:extLst>
          </p:cNvPr>
          <p:cNvSpPr>
            <a:spLocks noGrp="1"/>
          </p:cNvSpPr>
          <p:nvPr>
            <p:ph type="title"/>
          </p:nvPr>
        </p:nvSpPr>
        <p:spPr/>
        <p:txBody>
          <a:bodyPr/>
          <a:lstStyle/>
          <a:p>
            <a:r>
              <a:rPr lang="zh-CN" altLang="en-US" dirty="0"/>
              <a:t>特征层</a:t>
            </a:r>
          </a:p>
        </p:txBody>
      </p:sp>
      <p:pic>
        <p:nvPicPr>
          <p:cNvPr id="6" name="图片 5">
            <a:extLst>
              <a:ext uri="{FF2B5EF4-FFF2-40B4-BE49-F238E27FC236}">
                <a16:creationId xmlns:a16="http://schemas.microsoft.com/office/drawing/2014/main" id="{36433EAF-457B-4104-817A-E8E21D5909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0600" y="1594709"/>
            <a:ext cx="6673117" cy="3668582"/>
          </a:xfrm>
          <a:prstGeom prst="rect">
            <a:avLst/>
          </a:prstGeom>
        </p:spPr>
      </p:pic>
    </p:spTree>
    <p:extLst>
      <p:ext uri="{BB962C8B-B14F-4D97-AF65-F5344CB8AC3E}">
        <p14:creationId xmlns:p14="http://schemas.microsoft.com/office/powerpoint/2010/main" val="15915009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D211C0-A470-4DF8-8534-265B414A47DE}"/>
              </a:ext>
            </a:extLst>
          </p:cNvPr>
          <p:cNvSpPr>
            <a:spLocks noGrp="1"/>
          </p:cNvSpPr>
          <p:nvPr>
            <p:ph type="title"/>
          </p:nvPr>
        </p:nvSpPr>
        <p:spPr/>
        <p:txBody>
          <a:bodyPr/>
          <a:lstStyle/>
          <a:p>
            <a:r>
              <a:rPr lang="zh-CN" altLang="en-US" dirty="0"/>
              <a:t>前馈神经网络模型</a:t>
            </a:r>
          </a:p>
        </p:txBody>
      </p:sp>
      <p:pic>
        <p:nvPicPr>
          <p:cNvPr id="4" name="图片 3">
            <a:extLst>
              <a:ext uri="{FF2B5EF4-FFF2-40B4-BE49-F238E27FC236}">
                <a16:creationId xmlns:a16="http://schemas.microsoft.com/office/drawing/2014/main" id="{4E6F27A1-F08C-460F-9D57-7C4D60FCFE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3218" y="1589266"/>
            <a:ext cx="4577563" cy="3679468"/>
          </a:xfrm>
          <a:prstGeom prst="rect">
            <a:avLst/>
          </a:prstGeom>
        </p:spPr>
      </p:pic>
    </p:spTree>
    <p:extLst>
      <p:ext uri="{BB962C8B-B14F-4D97-AF65-F5344CB8AC3E}">
        <p14:creationId xmlns:p14="http://schemas.microsoft.com/office/powerpoint/2010/main" val="18924594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CFB68F-E3E7-4D6E-902C-9B0606B4C211}"/>
              </a:ext>
            </a:extLst>
          </p:cNvPr>
          <p:cNvSpPr>
            <a:spLocks noGrp="1"/>
          </p:cNvSpPr>
          <p:nvPr>
            <p:ph type="title"/>
          </p:nvPr>
        </p:nvSpPr>
        <p:spPr/>
        <p:txBody>
          <a:bodyPr/>
          <a:lstStyle/>
          <a:p>
            <a:r>
              <a:rPr lang="zh-CN" altLang="en-US" dirty="0"/>
              <a:t>特征层</a:t>
            </a:r>
          </a:p>
        </p:txBody>
      </p:sp>
      <p:sp>
        <p:nvSpPr>
          <p:cNvPr id="5" name="内容占位符 4">
            <a:extLst>
              <a:ext uri="{FF2B5EF4-FFF2-40B4-BE49-F238E27FC236}">
                <a16:creationId xmlns:a16="http://schemas.microsoft.com/office/drawing/2014/main" id="{6614BA37-8674-4630-A31C-C314E4AFFFDC}"/>
              </a:ext>
            </a:extLst>
          </p:cNvPr>
          <p:cNvSpPr>
            <a:spLocks noGrp="1"/>
          </p:cNvSpPr>
          <p:nvPr>
            <p:ph sz="quarter"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r>
              <a:rPr lang="zh-CN" altLang="en-US" dirty="0"/>
              <a:t>前馈网络模型和循环网络模型的不同之处在于循环神经网络利用隐藏状态来记录以前所有时刻的信息，而前馈神经网络只能接受前</a:t>
            </a:r>
            <a:r>
              <a:rPr lang="en-US" altLang="zh-CN" dirty="0"/>
              <a:t>n − 1</a:t>
            </a:r>
            <a:r>
              <a:rPr lang="zh-CN" altLang="en-US" dirty="0"/>
              <a:t>个时刻的信息。</a:t>
            </a:r>
          </a:p>
        </p:txBody>
      </p:sp>
      <p:pic>
        <p:nvPicPr>
          <p:cNvPr id="4" name="图片 3">
            <a:extLst>
              <a:ext uri="{FF2B5EF4-FFF2-40B4-BE49-F238E27FC236}">
                <a16:creationId xmlns:a16="http://schemas.microsoft.com/office/drawing/2014/main" id="{29837D0F-DE7A-4D89-8400-C787AAB6C2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634102"/>
            <a:ext cx="6765648" cy="1796190"/>
          </a:xfrm>
          <a:prstGeom prst="rect">
            <a:avLst/>
          </a:prstGeom>
        </p:spPr>
      </p:pic>
    </p:spTree>
    <p:extLst>
      <p:ext uri="{BB962C8B-B14F-4D97-AF65-F5344CB8AC3E}">
        <p14:creationId xmlns:p14="http://schemas.microsoft.com/office/powerpoint/2010/main" val="34508783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A8B191-658B-451D-ADA5-16D07EA668D8}"/>
              </a:ext>
            </a:extLst>
          </p:cNvPr>
          <p:cNvSpPr>
            <a:spLocks noGrp="1"/>
          </p:cNvSpPr>
          <p:nvPr>
            <p:ph type="title"/>
          </p:nvPr>
        </p:nvSpPr>
        <p:spPr/>
        <p:txBody>
          <a:bodyPr/>
          <a:lstStyle/>
          <a:p>
            <a:r>
              <a:rPr lang="zh-CN" altLang="en-US" dirty="0"/>
              <a:t>输出层 </a:t>
            </a:r>
          </a:p>
        </p:txBody>
      </p:sp>
      <p:sp>
        <p:nvSpPr>
          <p:cNvPr id="3" name="内容占位符 2">
            <a:extLst>
              <a:ext uri="{FF2B5EF4-FFF2-40B4-BE49-F238E27FC236}">
                <a16:creationId xmlns:a16="http://schemas.microsoft.com/office/drawing/2014/main" id="{0C84E6B9-DD1E-4701-846D-40C6002207F0}"/>
              </a:ext>
            </a:extLst>
          </p:cNvPr>
          <p:cNvSpPr>
            <a:spLocks noGrp="1"/>
          </p:cNvSpPr>
          <p:nvPr>
            <p:ph sz="quarter" idx="1"/>
          </p:nvPr>
        </p:nvSpPr>
        <p:spPr/>
        <p:txBody>
          <a:bodyPr/>
          <a:lstStyle/>
          <a:p>
            <a:r>
              <a:rPr lang="zh-CN" altLang="en-US" dirty="0"/>
              <a:t>输出层为一般使用</a:t>
            </a:r>
            <a:r>
              <a:rPr lang="en-US" altLang="zh-CN" dirty="0"/>
              <a:t>softmax</a:t>
            </a:r>
            <a:r>
              <a:rPr lang="zh-CN" altLang="en-US" dirty="0"/>
              <a:t>分类器，接受历史信息的向量表示，输出为词表中每个词的后验概率。</a:t>
            </a:r>
          </a:p>
        </p:txBody>
      </p:sp>
      <p:pic>
        <p:nvPicPr>
          <p:cNvPr id="5" name="图片 4">
            <a:extLst>
              <a:ext uri="{FF2B5EF4-FFF2-40B4-BE49-F238E27FC236}">
                <a16:creationId xmlns:a16="http://schemas.microsoft.com/office/drawing/2014/main" id="{98AB5D0A-995C-40E4-8AA5-697586C2AA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4600" y="3200400"/>
            <a:ext cx="3269270" cy="960674"/>
          </a:xfrm>
          <a:prstGeom prst="rect">
            <a:avLst/>
          </a:prstGeom>
        </p:spPr>
      </p:pic>
    </p:spTree>
    <p:extLst>
      <p:ext uri="{BB962C8B-B14F-4D97-AF65-F5344CB8AC3E}">
        <p14:creationId xmlns:p14="http://schemas.microsoft.com/office/powerpoint/2010/main" val="15145520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E0EB54-4C2D-4FC3-AC1F-D9992C8C77AF}"/>
              </a:ext>
            </a:extLst>
          </p:cNvPr>
          <p:cNvSpPr>
            <a:spLocks noGrp="1"/>
          </p:cNvSpPr>
          <p:nvPr>
            <p:ph type="title"/>
          </p:nvPr>
        </p:nvSpPr>
        <p:spPr/>
        <p:txBody>
          <a:bodyPr/>
          <a:lstStyle/>
          <a:p>
            <a:r>
              <a:rPr lang="zh-CN" altLang="en-US" dirty="0"/>
              <a:t>循环神经网络模型</a:t>
            </a:r>
          </a:p>
        </p:txBody>
      </p:sp>
      <p:pic>
        <p:nvPicPr>
          <p:cNvPr id="4" name="图片 3">
            <a:extLst>
              <a:ext uri="{FF2B5EF4-FFF2-40B4-BE49-F238E27FC236}">
                <a16:creationId xmlns:a16="http://schemas.microsoft.com/office/drawing/2014/main" id="{B29ACBFB-B99B-4349-9FCF-02EE6EA681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9800" y="1752600"/>
            <a:ext cx="4104022" cy="3576051"/>
          </a:xfrm>
          <a:prstGeom prst="rect">
            <a:avLst/>
          </a:prstGeom>
        </p:spPr>
      </p:pic>
    </p:spTree>
    <p:extLst>
      <p:ext uri="{BB962C8B-B14F-4D97-AF65-F5344CB8AC3E}">
        <p14:creationId xmlns:p14="http://schemas.microsoft.com/office/powerpoint/2010/main" val="11963909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2DA3FA-953B-4173-9BE1-16D16420519D}"/>
              </a:ext>
            </a:extLst>
          </p:cNvPr>
          <p:cNvSpPr>
            <a:spLocks noGrp="1"/>
          </p:cNvSpPr>
          <p:nvPr>
            <p:ph type="ctrTitle"/>
          </p:nvPr>
        </p:nvSpPr>
        <p:spPr/>
        <p:txBody>
          <a:bodyPr/>
          <a:lstStyle/>
          <a:p>
            <a:r>
              <a:rPr lang="zh-CN" altLang="en-US" dirty="0"/>
              <a:t>评价方法</a:t>
            </a:r>
          </a:p>
        </p:txBody>
      </p:sp>
    </p:spTree>
    <p:extLst>
      <p:ext uri="{BB962C8B-B14F-4D97-AF65-F5344CB8AC3E}">
        <p14:creationId xmlns:p14="http://schemas.microsoft.com/office/powerpoint/2010/main" val="35820239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85F930-658F-4D99-9BDC-62089D115400}"/>
              </a:ext>
            </a:extLst>
          </p:cNvPr>
          <p:cNvSpPr>
            <a:spLocks noGrp="1"/>
          </p:cNvSpPr>
          <p:nvPr>
            <p:ph type="title"/>
          </p:nvPr>
        </p:nvSpPr>
        <p:spPr/>
        <p:txBody>
          <a:bodyPr/>
          <a:lstStyle/>
          <a:p>
            <a:r>
              <a:rPr lang="zh-CN" altLang="en-US" dirty="0"/>
              <a:t>困惑度</a:t>
            </a:r>
          </a:p>
        </p:txBody>
      </p:sp>
      <p:sp>
        <p:nvSpPr>
          <p:cNvPr id="3" name="内容占位符 2">
            <a:extLst>
              <a:ext uri="{FF2B5EF4-FFF2-40B4-BE49-F238E27FC236}">
                <a16:creationId xmlns:a16="http://schemas.microsoft.com/office/drawing/2014/main" id="{2F942E38-9A6C-4AE2-9A6F-2339A932FD8B}"/>
              </a:ext>
            </a:extLst>
          </p:cNvPr>
          <p:cNvSpPr>
            <a:spLocks noGrp="1"/>
          </p:cNvSpPr>
          <p:nvPr>
            <p:ph sz="quarter" idx="1"/>
          </p:nvPr>
        </p:nvSpPr>
        <p:spPr/>
        <p:txBody>
          <a:bodyPr/>
          <a:lstStyle/>
          <a:p>
            <a:r>
              <a:rPr lang="zh-CN" altLang="en-US" dirty="0"/>
              <a:t>困惑度（</a:t>
            </a:r>
            <a:r>
              <a:rPr lang="en-US" altLang="zh-CN" dirty="0"/>
              <a:t>Perplexity</a:t>
            </a:r>
            <a:r>
              <a:rPr lang="zh-CN" altLang="en-US" dirty="0"/>
              <a:t>）是信息论的一个概念，可以用来衡量一个分布的不确定性。</a:t>
            </a:r>
            <a:endParaRPr lang="en-US" altLang="zh-CN" dirty="0"/>
          </a:p>
          <a:p>
            <a:r>
              <a:rPr lang="zh-CN" altLang="en-US" dirty="0"/>
              <a:t>给定一个测试文本集合，一个好的序列生成模型应该使得测试集合中的句子的联合概率尽可能高。</a:t>
            </a:r>
          </a:p>
        </p:txBody>
      </p:sp>
    </p:spTree>
    <p:extLst>
      <p:ext uri="{BB962C8B-B14F-4D97-AF65-F5344CB8AC3E}">
        <p14:creationId xmlns:p14="http://schemas.microsoft.com/office/powerpoint/2010/main" val="31683944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32F10E-C148-4FB0-805E-886A70C7E963}"/>
              </a:ext>
            </a:extLst>
          </p:cNvPr>
          <p:cNvSpPr>
            <a:spLocks noGrp="1"/>
          </p:cNvSpPr>
          <p:nvPr>
            <p:ph type="title"/>
          </p:nvPr>
        </p:nvSpPr>
        <p:spPr/>
        <p:txBody>
          <a:bodyPr/>
          <a:lstStyle/>
          <a:p>
            <a:r>
              <a:rPr lang="zh-CN" altLang="en-US" dirty="0"/>
              <a:t>困惑度</a:t>
            </a:r>
          </a:p>
        </p:txBody>
      </p:sp>
      <p:pic>
        <p:nvPicPr>
          <p:cNvPr id="3" name="图片 2">
            <a:extLst>
              <a:ext uri="{FF2B5EF4-FFF2-40B4-BE49-F238E27FC236}">
                <a16:creationId xmlns:a16="http://schemas.microsoft.com/office/drawing/2014/main" id="{F9E53E81-AF48-4627-812A-804CB0FAFB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7467" y="1447800"/>
            <a:ext cx="6869065" cy="4795283"/>
          </a:xfrm>
          <a:prstGeom prst="rect">
            <a:avLst/>
          </a:prstGeom>
        </p:spPr>
      </p:pic>
    </p:spTree>
    <p:extLst>
      <p:ext uri="{BB962C8B-B14F-4D97-AF65-F5344CB8AC3E}">
        <p14:creationId xmlns:p14="http://schemas.microsoft.com/office/powerpoint/2010/main" val="764047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A0AF82-44C4-403F-9E0B-957E7696D627}"/>
              </a:ext>
            </a:extLst>
          </p:cNvPr>
          <p:cNvSpPr>
            <a:spLocks noGrp="1"/>
          </p:cNvSpPr>
          <p:nvPr>
            <p:ph type="title"/>
          </p:nvPr>
        </p:nvSpPr>
        <p:spPr/>
        <p:txBody>
          <a:bodyPr/>
          <a:lstStyle/>
          <a:p>
            <a:r>
              <a:rPr lang="zh-CN" altLang="en-US" dirty="0"/>
              <a:t>序列数据的潜在规律</a:t>
            </a:r>
          </a:p>
        </p:txBody>
      </p:sp>
      <p:sp>
        <p:nvSpPr>
          <p:cNvPr id="3" name="内容占位符 2">
            <a:extLst>
              <a:ext uri="{FF2B5EF4-FFF2-40B4-BE49-F238E27FC236}">
                <a16:creationId xmlns:a16="http://schemas.microsoft.com/office/drawing/2014/main" id="{C84C8F0C-81D9-4F83-8CA7-6F8961C0DE27}"/>
              </a:ext>
            </a:extLst>
          </p:cNvPr>
          <p:cNvSpPr>
            <a:spLocks noGrp="1"/>
          </p:cNvSpPr>
          <p:nvPr>
            <p:ph sz="quarter" idx="1"/>
          </p:nvPr>
        </p:nvSpPr>
        <p:spPr/>
        <p:txBody>
          <a:bodyPr/>
          <a:lstStyle/>
          <a:p>
            <a:r>
              <a:rPr lang="zh-CN" altLang="en-US" dirty="0"/>
              <a:t>以自然语言为例，</a:t>
            </a:r>
            <a:endParaRPr lang="en-US" altLang="zh-CN" dirty="0"/>
          </a:p>
          <a:p>
            <a:endParaRPr lang="en-US" altLang="zh-CN" dirty="0"/>
          </a:p>
          <a:p>
            <a:endParaRPr lang="en-US" altLang="zh-CN" dirty="0"/>
          </a:p>
          <a:p>
            <a:endParaRPr lang="en-US" altLang="zh-CN" dirty="0"/>
          </a:p>
          <a:p>
            <a:endParaRPr lang="en-US" altLang="zh-CN" dirty="0"/>
          </a:p>
          <a:p>
            <a:r>
              <a:rPr lang="zh-CN" altLang="en-US" dirty="0"/>
              <a:t>后一个句子在人脑的语义整合时需要更多的处理时间，更不符合自然语言规则。</a:t>
            </a:r>
          </a:p>
          <a:p>
            <a:r>
              <a:rPr lang="zh-CN" altLang="en-US" dirty="0"/>
              <a:t>规则是什么？</a:t>
            </a:r>
          </a:p>
        </p:txBody>
      </p:sp>
      <p:pic>
        <p:nvPicPr>
          <p:cNvPr id="5" name="图片 4">
            <a:extLst>
              <a:ext uri="{FF2B5EF4-FFF2-40B4-BE49-F238E27FC236}">
                <a16:creationId xmlns:a16="http://schemas.microsoft.com/office/drawing/2014/main" id="{B0A9BFC9-7C8B-44EB-9859-5573E203A4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43200" y="2057400"/>
            <a:ext cx="2707124" cy="1428760"/>
          </a:xfrm>
          <a:prstGeom prst="rect">
            <a:avLst/>
          </a:prstGeom>
        </p:spPr>
      </p:pic>
    </p:spTree>
    <p:extLst>
      <p:ext uri="{BB962C8B-B14F-4D97-AF65-F5344CB8AC3E}">
        <p14:creationId xmlns:p14="http://schemas.microsoft.com/office/powerpoint/2010/main" val="2188910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fade">
                                      <p:cBhvr>
                                        <p:cTn id="7" dur="500"/>
                                        <p:tgtEl>
                                          <p:spTgt spid="3">
                                            <p:txEl>
                                              <p:pRg st="5" end="5"/>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6" end="6"/>
                                            </p:txEl>
                                          </p:spTgt>
                                        </p:tgtEl>
                                        <p:attrNameLst>
                                          <p:attrName>style.visibility</p:attrName>
                                        </p:attrNameLst>
                                      </p:cBhvr>
                                      <p:to>
                                        <p:strVal val="visible"/>
                                      </p:to>
                                    </p:set>
                                    <p:animEffect transition="in" filter="fade">
                                      <p:cBhvr>
                                        <p:cTn id="10"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651CDA-9D83-4C3B-BC59-804AF1D4368E}"/>
              </a:ext>
            </a:extLst>
          </p:cNvPr>
          <p:cNvSpPr>
            <a:spLocks noGrp="1"/>
          </p:cNvSpPr>
          <p:nvPr>
            <p:ph type="title"/>
          </p:nvPr>
        </p:nvSpPr>
        <p:spPr/>
        <p:txBody>
          <a:bodyPr/>
          <a:lstStyle/>
          <a:p>
            <a:r>
              <a:rPr lang="en-US" altLang="zh-CN" dirty="0"/>
              <a:t>BLEU</a:t>
            </a:r>
            <a:endParaRPr lang="zh-CN" altLang="en-US" dirty="0"/>
          </a:p>
        </p:txBody>
      </p:sp>
      <p:sp>
        <p:nvSpPr>
          <p:cNvPr id="3" name="内容占位符 2">
            <a:extLst>
              <a:ext uri="{FF2B5EF4-FFF2-40B4-BE49-F238E27FC236}">
                <a16:creationId xmlns:a16="http://schemas.microsoft.com/office/drawing/2014/main" id="{C36A4BA6-4849-4630-BCA5-A11E5E91EDFC}"/>
              </a:ext>
            </a:extLst>
          </p:cNvPr>
          <p:cNvSpPr>
            <a:spLocks noGrp="1"/>
          </p:cNvSpPr>
          <p:nvPr>
            <p:ph sz="quarter" idx="1"/>
          </p:nvPr>
        </p:nvSpPr>
        <p:spPr/>
        <p:txBody>
          <a:bodyPr/>
          <a:lstStyle/>
          <a:p>
            <a:r>
              <a:rPr lang="en-US" altLang="zh-CN" dirty="0"/>
              <a:t>BLEU</a:t>
            </a:r>
            <a:r>
              <a:rPr lang="zh-CN" altLang="en-US" dirty="0"/>
              <a:t>（</a:t>
            </a:r>
            <a:r>
              <a:rPr lang="en-US" altLang="zh-CN" dirty="0"/>
              <a:t>Bilingual Evaluation Understudy</a:t>
            </a:r>
            <a:r>
              <a:rPr lang="zh-CN" altLang="en-US" dirty="0"/>
              <a:t>）是衡量模型生成序列和参考序列之间的</a:t>
            </a:r>
            <a:r>
              <a:rPr lang="en-US" altLang="zh-CN" dirty="0"/>
              <a:t>N</a:t>
            </a:r>
            <a:r>
              <a:rPr lang="zh-CN" altLang="en-US" dirty="0"/>
              <a:t>元词组（</a:t>
            </a:r>
            <a:r>
              <a:rPr lang="en-US" altLang="zh-CN" dirty="0"/>
              <a:t>N-Gram</a:t>
            </a:r>
            <a:r>
              <a:rPr lang="zh-CN" altLang="en-US" dirty="0"/>
              <a:t>）的重合度，最早用来评价机器翻译模型的质量，目前也广泛应用在各种序列生成任务中。</a:t>
            </a:r>
          </a:p>
        </p:txBody>
      </p:sp>
    </p:spTree>
    <p:extLst>
      <p:ext uri="{BB962C8B-B14F-4D97-AF65-F5344CB8AC3E}">
        <p14:creationId xmlns:p14="http://schemas.microsoft.com/office/powerpoint/2010/main" val="183469068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F0E23C-63E6-4244-AB48-361E71C71ED6}"/>
              </a:ext>
            </a:extLst>
          </p:cNvPr>
          <p:cNvSpPr>
            <a:spLocks noGrp="1"/>
          </p:cNvSpPr>
          <p:nvPr>
            <p:ph type="title"/>
          </p:nvPr>
        </p:nvSpPr>
        <p:spPr/>
        <p:txBody>
          <a:bodyPr/>
          <a:lstStyle/>
          <a:p>
            <a:r>
              <a:rPr lang="en-US" altLang="zh-CN" dirty="0"/>
              <a:t>BLEU</a:t>
            </a:r>
            <a:endParaRPr lang="zh-CN" altLang="en-US" dirty="0"/>
          </a:p>
        </p:txBody>
      </p:sp>
      <p:pic>
        <p:nvPicPr>
          <p:cNvPr id="5" name="内容占位符 4">
            <a:extLst>
              <a:ext uri="{FF2B5EF4-FFF2-40B4-BE49-F238E27FC236}">
                <a16:creationId xmlns:a16="http://schemas.microsoft.com/office/drawing/2014/main" id="{23736421-B87C-48B3-B35D-C6D7928D292C}"/>
              </a:ext>
            </a:extLst>
          </p:cNvPr>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1216391" y="1295400"/>
            <a:ext cx="6711218" cy="2873904"/>
          </a:xfrm>
        </p:spPr>
      </p:pic>
      <p:pic>
        <p:nvPicPr>
          <p:cNvPr id="7" name="图片 6">
            <a:extLst>
              <a:ext uri="{FF2B5EF4-FFF2-40B4-BE49-F238E27FC236}">
                <a16:creationId xmlns:a16="http://schemas.microsoft.com/office/drawing/2014/main" id="{E33D5520-EAD6-470B-AF2C-F78F23915F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3144" y="4169304"/>
            <a:ext cx="6607801" cy="1202903"/>
          </a:xfrm>
          <a:prstGeom prst="rect">
            <a:avLst/>
          </a:prstGeom>
        </p:spPr>
      </p:pic>
      <p:pic>
        <p:nvPicPr>
          <p:cNvPr id="9" name="图片 8">
            <a:extLst>
              <a:ext uri="{FF2B5EF4-FFF2-40B4-BE49-F238E27FC236}">
                <a16:creationId xmlns:a16="http://schemas.microsoft.com/office/drawing/2014/main" id="{57CC1CF4-79FE-4DA7-A2F5-78D75F2E019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09714" y="5486400"/>
            <a:ext cx="3374660" cy="805564"/>
          </a:xfrm>
          <a:prstGeom prst="rect">
            <a:avLst/>
          </a:prstGeom>
        </p:spPr>
      </p:pic>
    </p:spTree>
    <p:extLst>
      <p:ext uri="{BB962C8B-B14F-4D97-AF65-F5344CB8AC3E}">
        <p14:creationId xmlns:p14="http://schemas.microsoft.com/office/powerpoint/2010/main" val="366304700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B5B82A-86E1-40AE-AD4D-F2A8B8BC7826}"/>
              </a:ext>
            </a:extLst>
          </p:cNvPr>
          <p:cNvSpPr>
            <a:spLocks noGrp="1"/>
          </p:cNvSpPr>
          <p:nvPr>
            <p:ph type="title"/>
          </p:nvPr>
        </p:nvSpPr>
        <p:spPr/>
        <p:txBody>
          <a:bodyPr/>
          <a:lstStyle/>
          <a:p>
            <a:r>
              <a:rPr lang="en-US" altLang="zh-CN" dirty="0"/>
              <a:t>ROUGE</a:t>
            </a:r>
            <a:endParaRPr lang="zh-CN" altLang="en-US" dirty="0"/>
          </a:p>
        </p:txBody>
      </p:sp>
      <p:sp>
        <p:nvSpPr>
          <p:cNvPr id="3" name="内容占位符 2">
            <a:extLst>
              <a:ext uri="{FF2B5EF4-FFF2-40B4-BE49-F238E27FC236}">
                <a16:creationId xmlns:a16="http://schemas.microsoft.com/office/drawing/2014/main" id="{94F502A4-464C-469F-928E-99CE85F89A84}"/>
              </a:ext>
            </a:extLst>
          </p:cNvPr>
          <p:cNvSpPr>
            <a:spLocks noGrp="1"/>
          </p:cNvSpPr>
          <p:nvPr>
            <p:ph sz="quarter" idx="1"/>
          </p:nvPr>
        </p:nvSpPr>
        <p:spPr/>
        <p:txBody>
          <a:bodyPr/>
          <a:lstStyle/>
          <a:p>
            <a:r>
              <a:rPr lang="en-US" altLang="zh-CN" dirty="0"/>
              <a:t>ROUGE</a:t>
            </a:r>
            <a:r>
              <a:rPr lang="zh-CN" altLang="en-US" dirty="0"/>
              <a:t>（</a:t>
            </a:r>
            <a:r>
              <a:rPr lang="en-US" altLang="zh-CN" dirty="0"/>
              <a:t>Recall-Oriented Understudy for </a:t>
            </a:r>
            <a:r>
              <a:rPr lang="en-US" altLang="zh-CN" dirty="0" err="1"/>
              <a:t>Gisting</a:t>
            </a:r>
            <a:r>
              <a:rPr lang="en-US" altLang="zh-CN" dirty="0"/>
              <a:t> Evaluation</a:t>
            </a:r>
            <a:r>
              <a:rPr lang="zh-CN" altLang="en-US" dirty="0"/>
              <a:t>）最早应用于文本摘要领域。和 </a:t>
            </a:r>
            <a:r>
              <a:rPr lang="en-US" altLang="zh-CN" dirty="0"/>
              <a:t>BLEU</a:t>
            </a:r>
            <a:r>
              <a:rPr lang="zh-CN" altLang="en-US" dirty="0"/>
              <a:t>类似，但</a:t>
            </a:r>
            <a:r>
              <a:rPr lang="en-US" altLang="zh-CN" dirty="0"/>
              <a:t>ROUGE</a:t>
            </a:r>
            <a:r>
              <a:rPr lang="zh-CN" altLang="en-US" dirty="0"/>
              <a:t>计算的是召回率（</a:t>
            </a:r>
            <a:r>
              <a:rPr lang="en-US" altLang="zh-CN" dirty="0"/>
              <a:t>Recall</a:t>
            </a:r>
            <a:r>
              <a:rPr lang="zh-CN" altLang="en-US" dirty="0"/>
              <a:t>）。</a:t>
            </a:r>
          </a:p>
        </p:txBody>
      </p:sp>
      <p:pic>
        <p:nvPicPr>
          <p:cNvPr id="5" name="图片 4">
            <a:extLst>
              <a:ext uri="{FF2B5EF4-FFF2-40B4-BE49-F238E27FC236}">
                <a16:creationId xmlns:a16="http://schemas.microsoft.com/office/drawing/2014/main" id="{1AB7E938-8A08-44BB-B0DF-0467FB3324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 y="3435458"/>
            <a:ext cx="6705775" cy="2797702"/>
          </a:xfrm>
          <a:prstGeom prst="rect">
            <a:avLst/>
          </a:prstGeom>
        </p:spPr>
      </p:pic>
    </p:spTree>
    <p:extLst>
      <p:ext uri="{BB962C8B-B14F-4D97-AF65-F5344CB8AC3E}">
        <p14:creationId xmlns:p14="http://schemas.microsoft.com/office/powerpoint/2010/main" val="22938084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368BFA-5AAD-4779-848C-B22D476D5DA2}"/>
              </a:ext>
            </a:extLst>
          </p:cNvPr>
          <p:cNvSpPr>
            <a:spLocks noGrp="1"/>
          </p:cNvSpPr>
          <p:nvPr>
            <p:ph type="ctrTitle"/>
          </p:nvPr>
        </p:nvSpPr>
        <p:spPr/>
        <p:txBody>
          <a:bodyPr/>
          <a:lstStyle/>
          <a:p>
            <a:r>
              <a:rPr lang="zh-CN" altLang="en-US" dirty="0"/>
              <a:t>序列到序列模型</a:t>
            </a:r>
          </a:p>
        </p:txBody>
      </p:sp>
    </p:spTree>
    <p:extLst>
      <p:ext uri="{BB962C8B-B14F-4D97-AF65-F5344CB8AC3E}">
        <p14:creationId xmlns:p14="http://schemas.microsoft.com/office/powerpoint/2010/main" val="2222399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C8741C-B79F-45D4-A7AE-E9B82196CABF}"/>
              </a:ext>
            </a:extLst>
          </p:cNvPr>
          <p:cNvSpPr>
            <a:spLocks noGrp="1"/>
          </p:cNvSpPr>
          <p:nvPr>
            <p:ph type="title"/>
          </p:nvPr>
        </p:nvSpPr>
        <p:spPr/>
        <p:txBody>
          <a:bodyPr/>
          <a:lstStyle/>
          <a:p>
            <a:r>
              <a:rPr lang="zh-CN" altLang="en-US" dirty="0"/>
              <a:t>序列到序列模型</a:t>
            </a:r>
          </a:p>
        </p:txBody>
      </p:sp>
      <p:pic>
        <p:nvPicPr>
          <p:cNvPr id="5" name="内容占位符 4">
            <a:extLst>
              <a:ext uri="{FF2B5EF4-FFF2-40B4-BE49-F238E27FC236}">
                <a16:creationId xmlns:a16="http://schemas.microsoft.com/office/drawing/2014/main" id="{5BF5A35B-7C3A-4254-8A3E-39A2FC5B344A}"/>
              </a:ext>
            </a:extLst>
          </p:cNvPr>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762000" y="1752600"/>
            <a:ext cx="7188199" cy="3521345"/>
          </a:xfrm>
        </p:spPr>
      </p:pic>
    </p:spTree>
    <p:extLst>
      <p:ext uri="{BB962C8B-B14F-4D97-AF65-F5344CB8AC3E}">
        <p14:creationId xmlns:p14="http://schemas.microsoft.com/office/powerpoint/2010/main" val="379622820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3A1EC7-812D-4453-9C84-4767EAAF2B26}"/>
              </a:ext>
            </a:extLst>
          </p:cNvPr>
          <p:cNvSpPr>
            <a:spLocks noGrp="1"/>
          </p:cNvSpPr>
          <p:nvPr>
            <p:ph type="title"/>
          </p:nvPr>
        </p:nvSpPr>
        <p:spPr/>
        <p:txBody>
          <a:bodyPr/>
          <a:lstStyle/>
          <a:p>
            <a:r>
              <a:rPr lang="zh-CN" altLang="en-US" dirty="0"/>
              <a:t>序列到序列模型</a:t>
            </a:r>
          </a:p>
        </p:txBody>
      </p:sp>
      <p:pic>
        <p:nvPicPr>
          <p:cNvPr id="4" name="图片 3">
            <a:extLst>
              <a:ext uri="{FF2B5EF4-FFF2-40B4-BE49-F238E27FC236}">
                <a16:creationId xmlns:a16="http://schemas.microsoft.com/office/drawing/2014/main" id="{602EAC0F-7516-479B-92B7-4B29CE25BB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0600" y="1524000"/>
            <a:ext cx="6749319" cy="4441488"/>
          </a:xfrm>
          <a:prstGeom prst="rect">
            <a:avLst/>
          </a:prstGeom>
        </p:spPr>
      </p:pic>
    </p:spTree>
    <p:extLst>
      <p:ext uri="{BB962C8B-B14F-4D97-AF65-F5344CB8AC3E}">
        <p14:creationId xmlns:p14="http://schemas.microsoft.com/office/powerpoint/2010/main" val="88312429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E0BE93-7288-41F6-BD86-7B4F9E495EA9}"/>
              </a:ext>
            </a:extLst>
          </p:cNvPr>
          <p:cNvSpPr>
            <a:spLocks noGrp="1"/>
          </p:cNvSpPr>
          <p:nvPr>
            <p:ph type="title"/>
          </p:nvPr>
        </p:nvSpPr>
        <p:spPr/>
        <p:txBody>
          <a:bodyPr/>
          <a:lstStyle/>
          <a:p>
            <a:r>
              <a:rPr lang="zh-CN" altLang="en-US" dirty="0"/>
              <a:t>基于循环神经网络的序列到序列模型</a:t>
            </a:r>
          </a:p>
        </p:txBody>
      </p:sp>
      <p:pic>
        <p:nvPicPr>
          <p:cNvPr id="4" name="图片 3">
            <a:extLst>
              <a:ext uri="{FF2B5EF4-FFF2-40B4-BE49-F238E27FC236}">
                <a16:creationId xmlns:a16="http://schemas.microsoft.com/office/drawing/2014/main" id="{83BBB38B-18B9-483F-BD3C-E5D52EE826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5400" y="3124200"/>
            <a:ext cx="5856667" cy="1507711"/>
          </a:xfrm>
          <a:prstGeom prst="rect">
            <a:avLst/>
          </a:prstGeom>
        </p:spPr>
      </p:pic>
    </p:spTree>
    <p:extLst>
      <p:ext uri="{BB962C8B-B14F-4D97-AF65-F5344CB8AC3E}">
        <p14:creationId xmlns:p14="http://schemas.microsoft.com/office/powerpoint/2010/main" val="142242534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0C90F0-ADC4-476D-AD08-410E9B6CDC80}"/>
              </a:ext>
            </a:extLst>
          </p:cNvPr>
          <p:cNvSpPr>
            <a:spLocks noGrp="1"/>
          </p:cNvSpPr>
          <p:nvPr>
            <p:ph type="title"/>
          </p:nvPr>
        </p:nvSpPr>
        <p:spPr/>
        <p:txBody>
          <a:bodyPr/>
          <a:lstStyle/>
          <a:p>
            <a:r>
              <a:rPr lang="zh-CN" altLang="en-US" dirty="0"/>
              <a:t>基于前馈神经网络的序列到序列模型</a:t>
            </a:r>
          </a:p>
        </p:txBody>
      </p:sp>
      <p:pic>
        <p:nvPicPr>
          <p:cNvPr id="1026" name="Picture 2" descr="https://nndl.github.io/v/sgm-seq2seq-fnn-wavenet.gif">
            <a:extLst>
              <a:ext uri="{FF2B5EF4-FFF2-40B4-BE49-F238E27FC236}">
                <a16:creationId xmlns:a16="http://schemas.microsoft.com/office/drawing/2014/main" id="{10A3B492-0358-420D-83BF-E9DD4F6EE926}"/>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1447800" y="2133600"/>
            <a:ext cx="6030198" cy="2771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30036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E0BE93-7288-41F6-BD86-7B4F9E495EA9}"/>
              </a:ext>
            </a:extLst>
          </p:cNvPr>
          <p:cNvSpPr>
            <a:spLocks noGrp="1"/>
          </p:cNvSpPr>
          <p:nvPr>
            <p:ph type="title"/>
          </p:nvPr>
        </p:nvSpPr>
        <p:spPr/>
        <p:txBody>
          <a:bodyPr/>
          <a:lstStyle/>
          <a:p>
            <a:r>
              <a:rPr lang="zh-CN" altLang="en-US" dirty="0"/>
              <a:t>基于注意力的序列到序列模型</a:t>
            </a:r>
          </a:p>
        </p:txBody>
      </p:sp>
      <p:pic>
        <p:nvPicPr>
          <p:cNvPr id="4098" name="Picture 2" descr="https://nndl.github.io/v/sgm-seq2seq-rnn-mt.gif">
            <a:extLst>
              <a:ext uri="{FF2B5EF4-FFF2-40B4-BE49-F238E27FC236}">
                <a16:creationId xmlns:a16="http://schemas.microsoft.com/office/drawing/2014/main" id="{918C6534-3B9E-4CCA-95EF-39BA84FBDC62}"/>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476573" y="1676400"/>
            <a:ext cx="7620000" cy="3876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12403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0C90F0-ADC4-476D-AD08-410E9B6CDC80}"/>
              </a:ext>
            </a:extLst>
          </p:cNvPr>
          <p:cNvSpPr>
            <a:spLocks noGrp="1"/>
          </p:cNvSpPr>
          <p:nvPr>
            <p:ph type="title"/>
          </p:nvPr>
        </p:nvSpPr>
        <p:spPr/>
        <p:txBody>
          <a:bodyPr/>
          <a:lstStyle/>
          <a:p>
            <a:r>
              <a:rPr lang="zh-CN" altLang="en-US" dirty="0"/>
              <a:t>基于卷积神经网络的序列到序列模型</a:t>
            </a:r>
          </a:p>
        </p:txBody>
      </p:sp>
      <p:pic>
        <p:nvPicPr>
          <p:cNvPr id="2050" name="Picture 2" descr="https://nndl.github.io/v/sgm-seq2seq-cnn-mt.gif">
            <a:extLst>
              <a:ext uri="{FF2B5EF4-FFF2-40B4-BE49-F238E27FC236}">
                <a16:creationId xmlns:a16="http://schemas.microsoft.com/office/drawing/2014/main" id="{6779CE02-97A1-4467-8D1F-2DAF8F3EF931}"/>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1614488"/>
            <a:ext cx="6096000" cy="3629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73089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语言模型</a:t>
            </a:r>
            <a:endParaRPr lang="zh-CN" altLang="en-US" dirty="0"/>
          </a:p>
        </p:txBody>
      </p:sp>
      <p:sp>
        <p:nvSpPr>
          <p:cNvPr id="3" name="Content Placeholder 2"/>
          <p:cNvSpPr>
            <a:spLocks noGrp="1"/>
          </p:cNvSpPr>
          <p:nvPr>
            <p:ph sz="quarter" idx="1"/>
          </p:nvPr>
        </p:nvSpPr>
        <p:spPr/>
        <p:txBody>
          <a:bodyPr/>
          <a:lstStyle/>
          <a:p>
            <a:r>
              <a:rPr lang="zh-CN" altLang="en-US" dirty="0"/>
              <a:t>自然语言理解 → 一个句子的可能性</a:t>
            </a:r>
            <a:r>
              <a:rPr lang="en-US" altLang="zh-CN" dirty="0"/>
              <a:t>/</a:t>
            </a:r>
            <a:r>
              <a:rPr lang="zh-CN" altLang="en-US" dirty="0"/>
              <a:t>合理性</a:t>
            </a:r>
            <a:endParaRPr lang="en-US" altLang="zh-CN" dirty="0"/>
          </a:p>
          <a:p>
            <a:pPr lvl="1"/>
            <a:r>
              <a:rPr lang="zh-CN" altLang="en-US" dirty="0"/>
              <a:t>！在报那猫告做只</a:t>
            </a:r>
            <a:endParaRPr lang="en-US" altLang="zh-CN" dirty="0"/>
          </a:p>
          <a:p>
            <a:pPr lvl="1"/>
            <a:r>
              <a:rPr lang="zh-CN" altLang="en-US" dirty="0"/>
              <a:t>那只猫在作报告！</a:t>
            </a:r>
            <a:endParaRPr lang="en-US" altLang="zh-CN" dirty="0"/>
          </a:p>
          <a:p>
            <a:pPr lvl="1"/>
            <a:r>
              <a:rPr lang="zh-CN" altLang="en-US" dirty="0"/>
              <a:t>那个人在作报告！</a:t>
            </a:r>
            <a:endParaRPr lang="en-US" altLang="zh-CN" dirty="0"/>
          </a:p>
          <a:p>
            <a:pPr lvl="1"/>
            <a:endParaRPr lang="en-US" altLang="zh-CN" dirty="0"/>
          </a:p>
          <a:p>
            <a:pPr lvl="1"/>
            <a:endParaRPr lang="en-US" altLang="zh-CN" dirty="0"/>
          </a:p>
          <a:p>
            <a:r>
              <a:rPr lang="zh-CN" altLang="en-US" dirty="0"/>
              <a:t>一切都是概率</a:t>
            </a:r>
            <a:r>
              <a:rPr lang="en-US" altLang="zh-CN" dirty="0"/>
              <a:t>!</a:t>
            </a:r>
          </a:p>
          <a:p>
            <a:pPr lvl="1"/>
            <a:endParaRPr lang="en-US" altLang="zh-CN" dirty="0"/>
          </a:p>
          <a:p>
            <a:pPr lvl="1"/>
            <a:endParaRPr lang="en-US" altLang="zh-CN" dirty="0"/>
          </a:p>
        </p:txBody>
      </p:sp>
      <p:pic>
        <p:nvPicPr>
          <p:cNvPr id="6" name="Picture 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214642" y="1752600"/>
            <a:ext cx="347679" cy="347679"/>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211801" y="2221489"/>
            <a:ext cx="353361" cy="353361"/>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205601" y="2766516"/>
            <a:ext cx="365760" cy="365760"/>
          </a:xfrm>
          <a:prstGeom prst="rect">
            <a:avLst/>
          </a:prstGeom>
        </p:spPr>
      </p:pic>
      <p:pic>
        <p:nvPicPr>
          <p:cNvPr id="10" name="Picture 9"/>
          <p:cNvPicPr>
            <a:picLocks noChangeAspect="1"/>
          </p:cNvPicPr>
          <p:nvPr/>
        </p:nvPicPr>
        <p:blipFill>
          <a:blip r:embed="rId5"/>
          <a:stretch>
            <a:fillRect/>
          </a:stretch>
        </p:blipFill>
        <p:spPr>
          <a:xfrm>
            <a:off x="4746571" y="2100279"/>
            <a:ext cx="3940229" cy="2612543"/>
          </a:xfrm>
          <a:prstGeom prst="rect">
            <a:avLst/>
          </a:prstGeom>
        </p:spPr>
      </p:pic>
    </p:spTree>
    <p:extLst>
      <p:ext uri="{BB962C8B-B14F-4D97-AF65-F5344CB8AC3E}">
        <p14:creationId xmlns:p14="http://schemas.microsoft.com/office/powerpoint/2010/main" val="225840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E0BE93-7288-41F6-BD86-7B4F9E495EA9}"/>
              </a:ext>
            </a:extLst>
          </p:cNvPr>
          <p:cNvSpPr>
            <a:spLocks noGrp="1"/>
          </p:cNvSpPr>
          <p:nvPr>
            <p:ph type="title"/>
          </p:nvPr>
        </p:nvSpPr>
        <p:spPr/>
        <p:txBody>
          <a:bodyPr/>
          <a:lstStyle/>
          <a:p>
            <a:r>
              <a:rPr lang="en-US" altLang="zh-CN" dirty="0"/>
              <a:t>Transformer</a:t>
            </a:r>
            <a:endParaRPr lang="zh-CN" altLang="en-US" dirty="0"/>
          </a:p>
        </p:txBody>
      </p:sp>
      <p:pic>
        <p:nvPicPr>
          <p:cNvPr id="4" name="图片 3">
            <a:extLst>
              <a:ext uri="{FF2B5EF4-FFF2-40B4-BE49-F238E27FC236}">
                <a16:creationId xmlns:a16="http://schemas.microsoft.com/office/drawing/2014/main" id="{CD1D8708-9B00-46EA-8E58-94F9970630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5695" y="2286000"/>
            <a:ext cx="6912609" cy="3782885"/>
          </a:xfrm>
          <a:prstGeom prst="rect">
            <a:avLst/>
          </a:prstGeom>
        </p:spPr>
      </p:pic>
    </p:spTree>
    <p:extLst>
      <p:ext uri="{BB962C8B-B14F-4D97-AF65-F5344CB8AC3E}">
        <p14:creationId xmlns:p14="http://schemas.microsoft.com/office/powerpoint/2010/main" val="223424199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E0BE93-7288-41F6-BD86-7B4F9E495EA9}"/>
              </a:ext>
            </a:extLst>
          </p:cNvPr>
          <p:cNvSpPr>
            <a:spLocks noGrp="1"/>
          </p:cNvSpPr>
          <p:nvPr>
            <p:ph type="title"/>
          </p:nvPr>
        </p:nvSpPr>
        <p:spPr/>
        <p:txBody>
          <a:bodyPr/>
          <a:lstStyle/>
          <a:p>
            <a:r>
              <a:rPr lang="en-US" altLang="zh-CN" dirty="0"/>
              <a:t>Transformer</a:t>
            </a:r>
            <a:endParaRPr lang="zh-CN" altLang="en-US" dirty="0"/>
          </a:p>
        </p:txBody>
      </p:sp>
      <p:pic>
        <p:nvPicPr>
          <p:cNvPr id="5" name="图片 4">
            <a:extLst>
              <a:ext uri="{FF2B5EF4-FFF2-40B4-BE49-F238E27FC236}">
                <a16:creationId xmlns:a16="http://schemas.microsoft.com/office/drawing/2014/main" id="{BE716F5C-0C4B-4D11-A8E3-42D7BF9DAD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00400" y="116237"/>
            <a:ext cx="5033163" cy="6395444"/>
          </a:xfrm>
          <a:prstGeom prst="rect">
            <a:avLst/>
          </a:prstGeom>
        </p:spPr>
      </p:pic>
    </p:spTree>
    <p:extLst>
      <p:ext uri="{BB962C8B-B14F-4D97-AF65-F5344CB8AC3E}">
        <p14:creationId xmlns:p14="http://schemas.microsoft.com/office/powerpoint/2010/main" val="367604613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0C90F0-ADC4-476D-AD08-410E9B6CDC80}"/>
              </a:ext>
            </a:extLst>
          </p:cNvPr>
          <p:cNvSpPr>
            <a:spLocks noGrp="1"/>
          </p:cNvSpPr>
          <p:nvPr>
            <p:ph type="title"/>
          </p:nvPr>
        </p:nvSpPr>
        <p:spPr/>
        <p:txBody>
          <a:bodyPr/>
          <a:lstStyle/>
          <a:p>
            <a:r>
              <a:rPr lang="zh-CN" altLang="en-US" dirty="0"/>
              <a:t>基于</a:t>
            </a:r>
            <a:r>
              <a:rPr lang="en-US" altLang="zh-CN" dirty="0"/>
              <a:t>Transformer</a:t>
            </a:r>
            <a:r>
              <a:rPr lang="zh-CN" altLang="en-US" dirty="0"/>
              <a:t>的序列到序列模型</a:t>
            </a:r>
          </a:p>
        </p:txBody>
      </p:sp>
      <p:pic>
        <p:nvPicPr>
          <p:cNvPr id="3074" name="Picture 2" descr="https://nndl.github.io/v/sgm-seq2seq-transformer.gif">
            <a:extLst>
              <a:ext uri="{FF2B5EF4-FFF2-40B4-BE49-F238E27FC236}">
                <a16:creationId xmlns:a16="http://schemas.microsoft.com/office/drawing/2014/main" id="{E27AE381-C90E-4A23-9303-60944862D97C}"/>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1676400" y="1447800"/>
            <a:ext cx="5181600" cy="45824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469441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A82493-582E-4648-84DE-B8D6B50A155B}"/>
              </a:ext>
            </a:extLst>
          </p:cNvPr>
          <p:cNvSpPr>
            <a:spLocks noGrp="1"/>
          </p:cNvSpPr>
          <p:nvPr>
            <p:ph type="ctrTitle"/>
          </p:nvPr>
        </p:nvSpPr>
        <p:spPr/>
        <p:txBody>
          <a:bodyPr/>
          <a:lstStyle/>
          <a:p>
            <a:r>
              <a:rPr lang="zh-CN" altLang="en-US"/>
              <a:t>其它应用</a:t>
            </a:r>
          </a:p>
        </p:txBody>
      </p:sp>
    </p:spTree>
    <p:extLst>
      <p:ext uri="{BB962C8B-B14F-4D97-AF65-F5344CB8AC3E}">
        <p14:creationId xmlns:p14="http://schemas.microsoft.com/office/powerpoint/2010/main" val="16096140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对话</a:t>
            </a:r>
          </a:p>
        </p:txBody>
      </p:sp>
      <p:pic>
        <p:nvPicPr>
          <p:cNvPr id="3074" name="Picture 2" descr="http://n1.itc.cn/img8/wb/recom/2016/07/18/146882428026336510.JPEG"/>
          <p:cNvPicPr>
            <a:picLocks noGrp="1" noChangeAspect="1" noChangeArrowheads="1"/>
          </p:cNvPicPr>
          <p:nvPr>
            <p:ph sz="quarter" idx="1"/>
          </p:nvPr>
        </p:nvPicPr>
        <p:blipFill>
          <a:blip r:embed="rId3">
            <a:extLst>
              <a:ext uri="{28A0092B-C50C-407E-A947-70E740481C1C}">
                <a14:useLocalDpi xmlns:a14="http://schemas.microsoft.com/office/drawing/2010/main" val="0"/>
              </a:ext>
            </a:extLst>
          </a:blip>
          <a:srcRect/>
          <a:stretch>
            <a:fillRect/>
          </a:stretch>
        </p:blipFill>
        <p:spPr bwMode="auto">
          <a:xfrm>
            <a:off x="457200" y="1981200"/>
            <a:ext cx="8229600" cy="3820885"/>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p:cNvSpPr/>
          <p:nvPr/>
        </p:nvSpPr>
        <p:spPr>
          <a:xfrm>
            <a:off x="2514600" y="228600"/>
            <a:ext cx="4953000" cy="830997"/>
          </a:xfrm>
          <a:prstGeom prst="rect">
            <a:avLst/>
          </a:prstGeom>
        </p:spPr>
        <p:txBody>
          <a:bodyPr wrap="square">
            <a:spAutoFit/>
          </a:bodyPr>
          <a:lstStyle/>
          <a:p>
            <a:r>
              <a:rPr lang="en-US" altLang="zh-CN" sz="1600" dirty="0"/>
              <a:t>Li J, Monroe W, Ritter A, et al. Deep reinforcement learning for dialogue generation[J]. </a:t>
            </a:r>
            <a:r>
              <a:rPr lang="en-US" altLang="zh-CN" sz="1600" dirty="0" err="1"/>
              <a:t>arXiv</a:t>
            </a:r>
            <a:r>
              <a:rPr lang="en-US" altLang="zh-CN" sz="1600" dirty="0"/>
              <a:t> preprint arXiv:1606.01541, 2016.</a:t>
            </a:r>
            <a:endParaRPr lang="zh-CN" altLang="en-US" sz="1600" dirty="0"/>
          </a:p>
        </p:txBody>
      </p:sp>
    </p:spTree>
    <p:extLst>
      <p:ext uri="{BB962C8B-B14F-4D97-AF65-F5344CB8AC3E}">
        <p14:creationId xmlns:p14="http://schemas.microsoft.com/office/powerpoint/2010/main" val="27620461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352800" y="4038600"/>
            <a:ext cx="2313454" cy="369332"/>
          </a:xfrm>
          <a:prstGeom prst="rect">
            <a:avLst/>
          </a:prstGeom>
        </p:spPr>
        <p:txBody>
          <a:bodyPr wrap="none">
            <a:spAutoFit/>
          </a:bodyPr>
          <a:lstStyle/>
          <a:p>
            <a:r>
              <a:rPr lang="zh-CN" altLang="en-US" dirty="0"/>
              <a:t>https://nndl.github.io/</a:t>
            </a:r>
          </a:p>
        </p:txBody>
      </p:sp>
    </p:spTree>
    <p:extLst>
      <p:ext uri="{BB962C8B-B14F-4D97-AF65-F5344CB8AC3E}">
        <p14:creationId xmlns:p14="http://schemas.microsoft.com/office/powerpoint/2010/main" val="17849974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418FDE-9B64-44F1-AED6-6BE0DA4FF32F}"/>
              </a:ext>
            </a:extLst>
          </p:cNvPr>
          <p:cNvSpPr>
            <a:spLocks noGrp="1"/>
          </p:cNvSpPr>
          <p:nvPr>
            <p:ph type="title"/>
          </p:nvPr>
        </p:nvSpPr>
        <p:spPr/>
        <p:txBody>
          <a:bodyPr/>
          <a:lstStyle/>
          <a:p>
            <a:r>
              <a:rPr lang="zh-CN" altLang="en-US" dirty="0"/>
              <a:t>序列概率模型</a:t>
            </a:r>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65E199AF-15D3-40B5-B151-F2688BDE5A0C}"/>
                  </a:ext>
                </a:extLst>
              </p:cNvPr>
              <p:cNvSpPr>
                <a:spLocks noGrp="1"/>
              </p:cNvSpPr>
              <p:nvPr>
                <p:ph sz="quarter" idx="1"/>
              </p:nvPr>
            </p:nvSpPr>
            <p:spPr/>
            <p:txBody>
              <a:bodyPr/>
              <a:lstStyle/>
              <a:p>
                <a:r>
                  <a:rPr lang="zh-CN" altLang="en-US" dirty="0"/>
                  <a:t>给定一个序列样本，其概率为</a:t>
                </a:r>
                <a:endParaRPr lang="en-US" altLang="zh-CN" dirty="0"/>
              </a:p>
              <a:p>
                <a:pPr marL="0" indent="0">
                  <a:buNone/>
                </a:pPr>
                <a14:m>
                  <m:oMathPara xmlns:m="http://schemas.openxmlformats.org/officeDocument/2006/math">
                    <m:oMathParaPr>
                      <m:jc m:val="center"/>
                    </m:oMathParaPr>
                    <m:oMath xmlns:m="http://schemas.openxmlformats.org/officeDocument/2006/math">
                      <m:r>
                        <m:rPr>
                          <m:sty m:val="p"/>
                        </m:rPr>
                        <a:rPr lang="en-US" altLang="zh-CN">
                          <a:latin typeface="Cambria Math" panose="02040503050406030204" pitchFamily="18" charset="0"/>
                        </a:rPr>
                        <m:t>p</m:t>
                      </m:r>
                      <m:d>
                        <m:dPr>
                          <m:ctrlPr>
                            <a:rPr lang="en-US" altLang="zh-CN" i="1">
                              <a:latin typeface="Cambria Math" panose="02040503050406030204" pitchFamily="18" charset="0"/>
                            </a:rPr>
                          </m:ctrlPr>
                        </m:dPr>
                        <m:e>
                          <m:sSub>
                            <m:sSubPr>
                              <m:ctrlPr>
                                <a:rPr lang="en-US" altLang="zh-CN" i="1" smtClean="0">
                                  <a:latin typeface="Cambria Math" panose="02040503050406030204" pitchFamily="18" charset="0"/>
                                </a:rPr>
                              </m:ctrlPr>
                            </m:sSubPr>
                            <m:e>
                              <m:r>
                                <a:rPr lang="en-US" altLang="zh-CN">
                                  <a:latin typeface="Cambria Math" panose="02040503050406030204" pitchFamily="18" charset="0"/>
                                </a:rPr>
                                <m:t>𝑥</m:t>
                              </m:r>
                            </m:e>
                            <m:sub>
                              <m:r>
                                <a:rPr lang="en-US" altLang="zh-CN" b="0" i="0" smtClean="0">
                                  <a:latin typeface="Cambria Math" panose="02040503050406030204" pitchFamily="18" charset="0"/>
                                </a:rPr>
                                <m:t>1</m:t>
                              </m:r>
                              <m:r>
                                <a:rPr lang="en-US" altLang="zh-CN" b="0" i="1" smtClean="0">
                                  <a:latin typeface="Cambria Math" panose="02040503050406030204" pitchFamily="18" charset="0"/>
                                </a:rPr>
                                <m:t>:</m:t>
                              </m:r>
                              <m:r>
                                <m:rPr>
                                  <m:sty m:val="p"/>
                                </m:rPr>
                                <a:rPr lang="en-US" altLang="zh-CN">
                                  <a:latin typeface="Cambria Math" panose="02040503050406030204" pitchFamily="18" charset="0"/>
                                </a:rPr>
                                <m:t>T</m:t>
                              </m:r>
                            </m:sub>
                          </m:sSub>
                        </m:e>
                      </m:d>
                      <m:r>
                        <a:rPr lang="en-US" altLang="zh-CN" b="0" i="0" smtClean="0">
                          <a:latin typeface="Cambria Math" panose="02040503050406030204" pitchFamily="18" charset="0"/>
                        </a:rPr>
                        <m:t>=</m:t>
                      </m:r>
                      <m:r>
                        <m:rPr>
                          <m:sty m:val="p"/>
                        </m:rPr>
                        <a:rPr lang="en-US" altLang="zh-CN">
                          <a:latin typeface="Cambria Math" panose="02040503050406030204" pitchFamily="18" charset="0"/>
                        </a:rPr>
                        <m:t>p</m:t>
                      </m:r>
                      <m:r>
                        <a:rPr lang="en-US" altLang="zh-CN">
                          <a:latin typeface="Cambria Math" panose="02040503050406030204" pitchFamily="18" charset="0"/>
                        </a:rPr>
                        <m:t>(</m:t>
                      </m:r>
                      <m:sSub>
                        <m:sSubPr>
                          <m:ctrlPr>
                            <a:rPr lang="en-US" altLang="zh-CN" i="1">
                              <a:latin typeface="Cambria Math" panose="02040503050406030204" pitchFamily="18" charset="0"/>
                            </a:rPr>
                          </m:ctrlPr>
                        </m:sSubPr>
                        <m:e>
                          <m:r>
                            <a:rPr lang="en-US" altLang="zh-CN">
                              <a:latin typeface="Cambria Math" panose="02040503050406030204" pitchFamily="18" charset="0"/>
                            </a:rPr>
                            <m:t>𝑥</m:t>
                          </m:r>
                        </m:e>
                        <m:sub>
                          <m:r>
                            <a:rPr lang="en-US" altLang="zh-CN">
                              <a:latin typeface="Cambria Math" panose="02040503050406030204" pitchFamily="18" charset="0"/>
                            </a:rPr>
                            <m:t>1</m:t>
                          </m:r>
                        </m:sub>
                      </m:sSub>
                      <m:r>
                        <a:rPr lang="en-US" altLang="zh-CN">
                          <a:latin typeface="Cambria Math" panose="02040503050406030204" pitchFamily="18" charset="0"/>
                        </a:rPr>
                        <m:t>,</m:t>
                      </m:r>
                      <m:sSub>
                        <m:sSubPr>
                          <m:ctrlPr>
                            <a:rPr lang="en-US" altLang="zh-CN" i="1">
                              <a:latin typeface="Cambria Math" panose="02040503050406030204" pitchFamily="18" charset="0"/>
                            </a:rPr>
                          </m:ctrlPr>
                        </m:sSubPr>
                        <m:e>
                          <m:r>
                            <a:rPr lang="en-US" altLang="zh-CN">
                              <a:latin typeface="Cambria Math" panose="02040503050406030204" pitchFamily="18" charset="0"/>
                            </a:rPr>
                            <m:t>𝑥</m:t>
                          </m:r>
                        </m:e>
                        <m:sub>
                          <m:r>
                            <a:rPr lang="en-US" altLang="zh-CN">
                              <a:latin typeface="Cambria Math" panose="02040503050406030204" pitchFamily="18" charset="0"/>
                            </a:rPr>
                            <m:t>2</m:t>
                          </m:r>
                        </m:sub>
                      </m:sSub>
                      <m:r>
                        <a:rPr lang="en-US" altLang="zh-CN">
                          <a:latin typeface="Cambria Math" panose="02040503050406030204" pitchFamily="18" charset="0"/>
                        </a:rPr>
                        <m:t>,⋯,</m:t>
                      </m:r>
                      <m:sSub>
                        <m:sSubPr>
                          <m:ctrlPr>
                            <a:rPr lang="en-US" altLang="zh-CN" i="1">
                              <a:latin typeface="Cambria Math" panose="02040503050406030204" pitchFamily="18" charset="0"/>
                            </a:rPr>
                          </m:ctrlPr>
                        </m:sSubPr>
                        <m:e>
                          <m:r>
                            <a:rPr lang="en-US" altLang="zh-CN">
                              <a:latin typeface="Cambria Math" panose="02040503050406030204" pitchFamily="18" charset="0"/>
                            </a:rPr>
                            <m:t>𝑥</m:t>
                          </m:r>
                        </m:e>
                        <m:sub>
                          <m:r>
                            <m:rPr>
                              <m:sty m:val="p"/>
                            </m:rPr>
                            <a:rPr lang="en-US" altLang="zh-CN" b="0" i="0" smtClean="0">
                              <a:latin typeface="Cambria Math" panose="02040503050406030204" pitchFamily="18" charset="0"/>
                            </a:rPr>
                            <m:t>T</m:t>
                          </m:r>
                        </m:sub>
                      </m:sSub>
                      <m:r>
                        <a:rPr lang="en-US" altLang="zh-CN">
                          <a:latin typeface="Cambria Math" panose="02040503050406030204" pitchFamily="18" charset="0"/>
                        </a:rPr>
                        <m:t>)</m:t>
                      </m:r>
                    </m:oMath>
                  </m:oMathPara>
                </a14:m>
                <a:endParaRPr lang="en-US" altLang="zh-CN" dirty="0"/>
              </a:p>
              <a:p>
                <a:endParaRPr lang="en-US" altLang="zh-CN" dirty="0"/>
              </a:p>
              <a:p>
                <a:r>
                  <a:rPr lang="zh-CN" altLang="en-US" dirty="0"/>
                  <a:t>和一般的概率模型类似，序列概率模型有两个基本问题：</a:t>
                </a:r>
                <a:endParaRPr lang="en-US" altLang="zh-CN" dirty="0"/>
              </a:p>
              <a:p>
                <a:pPr lvl="1"/>
                <a:r>
                  <a:rPr lang="zh-CN" altLang="en-US" dirty="0"/>
                  <a:t>（</a:t>
                </a:r>
                <a:r>
                  <a:rPr lang="en-US" altLang="zh-CN" dirty="0"/>
                  <a:t>1</a:t>
                </a:r>
                <a:r>
                  <a:rPr lang="zh-CN" altLang="en-US" dirty="0"/>
                  <a:t>）学习问题：给定一组序列数据，估计这些数据背后的概率分布；</a:t>
                </a:r>
                <a:endParaRPr lang="en-US" altLang="zh-CN" dirty="0"/>
              </a:p>
              <a:p>
                <a:pPr lvl="1"/>
                <a:r>
                  <a:rPr lang="zh-CN" altLang="en-US" dirty="0"/>
                  <a:t>（</a:t>
                </a:r>
                <a:r>
                  <a:rPr lang="en-US" altLang="zh-CN" dirty="0"/>
                  <a:t>2</a:t>
                </a:r>
                <a:r>
                  <a:rPr lang="zh-CN" altLang="en-US" dirty="0"/>
                  <a:t>）生成问题：从已知的序列分布中生成新的序列样本。</a:t>
                </a:r>
              </a:p>
            </p:txBody>
          </p:sp>
        </mc:Choice>
        <mc:Fallback>
          <p:sp>
            <p:nvSpPr>
              <p:cNvPr id="3" name="内容占位符 2">
                <a:extLst>
                  <a:ext uri="{FF2B5EF4-FFF2-40B4-BE49-F238E27FC236}">
                    <a16:creationId xmlns:a16="http://schemas.microsoft.com/office/drawing/2014/main" id="{65E199AF-15D3-40B5-B151-F2688BDE5A0C}"/>
                  </a:ext>
                </a:extLst>
              </p:cNvPr>
              <p:cNvSpPr>
                <a:spLocks noGrp="1" noRot="1" noChangeAspect="1" noMove="1" noResize="1" noEditPoints="1" noAdjustHandles="1" noChangeArrowheads="1" noChangeShapeType="1" noTextEdit="1"/>
              </p:cNvSpPr>
              <p:nvPr>
                <p:ph sz="quarter" idx="1"/>
              </p:nvPr>
            </p:nvSpPr>
            <p:spPr>
              <a:blipFill>
                <a:blip r:embed="rId2"/>
                <a:stretch>
                  <a:fillRect l="-1037" t="-1728" r="-66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3128870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418FDE-9B64-44F1-AED6-6BE0DA4FF32F}"/>
              </a:ext>
            </a:extLst>
          </p:cNvPr>
          <p:cNvSpPr>
            <a:spLocks noGrp="1"/>
          </p:cNvSpPr>
          <p:nvPr>
            <p:ph type="title"/>
          </p:nvPr>
        </p:nvSpPr>
        <p:spPr/>
        <p:txBody>
          <a:bodyPr/>
          <a:lstStyle/>
          <a:p>
            <a:r>
              <a:rPr lang="zh-CN" altLang="en-US" dirty="0"/>
              <a:t>序列概率模型</a:t>
            </a:r>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65E199AF-15D3-40B5-B151-F2688BDE5A0C}"/>
                  </a:ext>
                </a:extLst>
              </p:cNvPr>
              <p:cNvSpPr>
                <a:spLocks noGrp="1"/>
              </p:cNvSpPr>
              <p:nvPr>
                <p:ph sz="quarter" idx="1"/>
              </p:nvPr>
            </p:nvSpPr>
            <p:spPr/>
            <p:txBody>
              <a:bodyPr/>
              <a:lstStyle/>
              <a:p>
                <a:r>
                  <a:rPr lang="zh-CN" altLang="en-US" dirty="0"/>
                  <a:t>给定一个序列样本，其概率为</a:t>
                </a:r>
                <a:endParaRPr lang="en-US" altLang="zh-CN" dirty="0"/>
              </a:p>
              <a:p>
                <a:pPr marL="0" indent="0">
                  <a:buNone/>
                </a:pPr>
                <a14:m>
                  <m:oMathPara xmlns:m="http://schemas.openxmlformats.org/officeDocument/2006/math">
                    <m:oMathParaPr>
                      <m:jc m:val="center"/>
                    </m:oMathParaPr>
                    <m:oMath xmlns:m="http://schemas.openxmlformats.org/officeDocument/2006/math">
                      <m:r>
                        <m:rPr>
                          <m:sty m:val="p"/>
                        </m:rPr>
                        <a:rPr lang="en-US" altLang="zh-CN">
                          <a:latin typeface="Cambria Math" panose="02040503050406030204" pitchFamily="18" charset="0"/>
                        </a:rPr>
                        <m:t>p</m:t>
                      </m:r>
                      <m:d>
                        <m:dPr>
                          <m:ctrlPr>
                            <a:rPr lang="en-US" altLang="zh-CN" i="1">
                              <a:latin typeface="Cambria Math" panose="02040503050406030204" pitchFamily="18" charset="0"/>
                            </a:rPr>
                          </m:ctrlPr>
                        </m:dPr>
                        <m:e>
                          <m:sSub>
                            <m:sSubPr>
                              <m:ctrlPr>
                                <a:rPr lang="en-US" altLang="zh-CN" i="1" smtClean="0">
                                  <a:latin typeface="Cambria Math" panose="02040503050406030204" pitchFamily="18" charset="0"/>
                                </a:rPr>
                              </m:ctrlPr>
                            </m:sSubPr>
                            <m:e>
                              <m:r>
                                <a:rPr lang="en-US" altLang="zh-CN">
                                  <a:latin typeface="Cambria Math" panose="02040503050406030204" pitchFamily="18" charset="0"/>
                                </a:rPr>
                                <m:t>𝑥</m:t>
                              </m:r>
                            </m:e>
                            <m:sub>
                              <m:r>
                                <a:rPr lang="en-US" altLang="zh-CN" b="0" i="0" smtClean="0">
                                  <a:latin typeface="Cambria Math" panose="02040503050406030204" pitchFamily="18" charset="0"/>
                                </a:rPr>
                                <m:t>1</m:t>
                              </m:r>
                              <m:r>
                                <a:rPr lang="en-US" altLang="zh-CN" b="0" i="1" smtClean="0">
                                  <a:latin typeface="Cambria Math" panose="02040503050406030204" pitchFamily="18" charset="0"/>
                                </a:rPr>
                                <m:t>:</m:t>
                              </m:r>
                              <m:r>
                                <m:rPr>
                                  <m:sty m:val="p"/>
                                </m:rPr>
                                <a:rPr lang="en-US" altLang="zh-CN">
                                  <a:latin typeface="Cambria Math" panose="02040503050406030204" pitchFamily="18" charset="0"/>
                                </a:rPr>
                                <m:t>T</m:t>
                              </m:r>
                            </m:sub>
                          </m:sSub>
                        </m:e>
                      </m:d>
                      <m:r>
                        <a:rPr lang="en-US" altLang="zh-CN" b="0" i="0" smtClean="0">
                          <a:latin typeface="Cambria Math" panose="02040503050406030204" pitchFamily="18" charset="0"/>
                        </a:rPr>
                        <m:t>=</m:t>
                      </m:r>
                      <m:r>
                        <m:rPr>
                          <m:sty m:val="p"/>
                        </m:rPr>
                        <a:rPr lang="en-US" altLang="zh-CN">
                          <a:latin typeface="Cambria Math" panose="02040503050406030204" pitchFamily="18" charset="0"/>
                        </a:rPr>
                        <m:t>p</m:t>
                      </m:r>
                      <m:r>
                        <a:rPr lang="en-US" altLang="zh-CN">
                          <a:latin typeface="Cambria Math" panose="02040503050406030204" pitchFamily="18" charset="0"/>
                        </a:rPr>
                        <m:t>(</m:t>
                      </m:r>
                      <m:sSub>
                        <m:sSubPr>
                          <m:ctrlPr>
                            <a:rPr lang="en-US" altLang="zh-CN" i="1">
                              <a:latin typeface="Cambria Math" panose="02040503050406030204" pitchFamily="18" charset="0"/>
                            </a:rPr>
                          </m:ctrlPr>
                        </m:sSubPr>
                        <m:e>
                          <m:r>
                            <a:rPr lang="en-US" altLang="zh-CN">
                              <a:latin typeface="Cambria Math" panose="02040503050406030204" pitchFamily="18" charset="0"/>
                            </a:rPr>
                            <m:t>𝑥</m:t>
                          </m:r>
                        </m:e>
                        <m:sub>
                          <m:r>
                            <a:rPr lang="en-US" altLang="zh-CN">
                              <a:latin typeface="Cambria Math" panose="02040503050406030204" pitchFamily="18" charset="0"/>
                            </a:rPr>
                            <m:t>1</m:t>
                          </m:r>
                        </m:sub>
                      </m:sSub>
                      <m:r>
                        <a:rPr lang="en-US" altLang="zh-CN">
                          <a:latin typeface="Cambria Math" panose="02040503050406030204" pitchFamily="18" charset="0"/>
                        </a:rPr>
                        <m:t>,</m:t>
                      </m:r>
                      <m:sSub>
                        <m:sSubPr>
                          <m:ctrlPr>
                            <a:rPr lang="en-US" altLang="zh-CN" i="1">
                              <a:latin typeface="Cambria Math" panose="02040503050406030204" pitchFamily="18" charset="0"/>
                            </a:rPr>
                          </m:ctrlPr>
                        </m:sSubPr>
                        <m:e>
                          <m:r>
                            <a:rPr lang="en-US" altLang="zh-CN">
                              <a:latin typeface="Cambria Math" panose="02040503050406030204" pitchFamily="18" charset="0"/>
                            </a:rPr>
                            <m:t>𝑥</m:t>
                          </m:r>
                        </m:e>
                        <m:sub>
                          <m:r>
                            <a:rPr lang="en-US" altLang="zh-CN">
                              <a:latin typeface="Cambria Math" panose="02040503050406030204" pitchFamily="18" charset="0"/>
                            </a:rPr>
                            <m:t>2</m:t>
                          </m:r>
                        </m:sub>
                      </m:sSub>
                      <m:r>
                        <a:rPr lang="en-US" altLang="zh-CN">
                          <a:latin typeface="Cambria Math" panose="02040503050406030204" pitchFamily="18" charset="0"/>
                        </a:rPr>
                        <m:t>,⋯,</m:t>
                      </m:r>
                      <m:sSub>
                        <m:sSubPr>
                          <m:ctrlPr>
                            <a:rPr lang="en-US" altLang="zh-CN" i="1">
                              <a:latin typeface="Cambria Math" panose="02040503050406030204" pitchFamily="18" charset="0"/>
                            </a:rPr>
                          </m:ctrlPr>
                        </m:sSubPr>
                        <m:e>
                          <m:r>
                            <a:rPr lang="en-US" altLang="zh-CN">
                              <a:latin typeface="Cambria Math" panose="02040503050406030204" pitchFamily="18" charset="0"/>
                            </a:rPr>
                            <m:t>𝑥</m:t>
                          </m:r>
                        </m:e>
                        <m:sub>
                          <m:r>
                            <m:rPr>
                              <m:sty m:val="p"/>
                            </m:rPr>
                            <a:rPr lang="en-US" altLang="zh-CN" b="0" i="0" smtClean="0">
                              <a:latin typeface="Cambria Math" panose="02040503050406030204" pitchFamily="18" charset="0"/>
                            </a:rPr>
                            <m:t>T</m:t>
                          </m:r>
                        </m:sub>
                      </m:sSub>
                      <m:r>
                        <a:rPr lang="en-US" altLang="zh-CN">
                          <a:latin typeface="Cambria Math" panose="02040503050406030204" pitchFamily="18" charset="0"/>
                        </a:rPr>
                        <m:t>)</m:t>
                      </m:r>
                    </m:oMath>
                  </m:oMathPara>
                </a14:m>
                <a:endParaRPr lang="en-US" altLang="zh-CN" dirty="0"/>
              </a:p>
              <a:p>
                <a:endParaRPr lang="en-US" altLang="zh-CN" dirty="0"/>
              </a:p>
              <a:p>
                <a:r>
                  <a:rPr lang="zh-CN" altLang="en-US" dirty="0"/>
                  <a:t>序列数据有两个特点：</a:t>
                </a:r>
                <a:endParaRPr lang="en-US" altLang="zh-CN" dirty="0"/>
              </a:p>
              <a:p>
                <a:pPr lvl="1"/>
                <a:r>
                  <a:rPr lang="zh-CN" altLang="en-US" dirty="0"/>
                  <a:t>（</a:t>
                </a:r>
                <a:r>
                  <a:rPr lang="en-US" altLang="zh-CN" dirty="0"/>
                  <a:t>1</a:t>
                </a:r>
                <a:r>
                  <a:rPr lang="zh-CN" altLang="en-US" dirty="0"/>
                  <a:t>）样本是变长的；</a:t>
                </a:r>
                <a:endParaRPr lang="en-US" altLang="zh-CN" dirty="0"/>
              </a:p>
              <a:p>
                <a:pPr lvl="1"/>
                <a:r>
                  <a:rPr lang="zh-CN" altLang="en-US" dirty="0"/>
                  <a:t>（</a:t>
                </a:r>
                <a:r>
                  <a:rPr lang="en-US" altLang="zh-CN" dirty="0"/>
                  <a:t>2</a:t>
                </a:r>
                <a:r>
                  <a:rPr lang="zh-CN" altLang="en-US" dirty="0"/>
                  <a:t>）样本空间为非常大。</a:t>
                </a:r>
                <a:endParaRPr lang="en-US" altLang="zh-CN" dirty="0"/>
              </a:p>
              <a:p>
                <a:r>
                  <a:rPr lang="zh-CN" altLang="en-US" dirty="0"/>
                  <a:t>对于一个长度为</a:t>
                </a:r>
                <a14:m>
                  <m:oMath xmlns:m="http://schemas.openxmlformats.org/officeDocument/2006/math">
                    <m:r>
                      <a:rPr lang="en-US" altLang="zh-CN" i="1" dirty="0" smtClean="0">
                        <a:latin typeface="Cambria Math" panose="02040503050406030204" pitchFamily="18" charset="0"/>
                      </a:rPr>
                      <m:t>𝑇</m:t>
                    </m:r>
                  </m:oMath>
                </a14:m>
                <a:r>
                  <a:rPr lang="zh-CN" altLang="en-US" dirty="0"/>
                  <a:t>的序列，其样本空间为</a:t>
                </a:r>
                <a14:m>
                  <m:oMath xmlns:m="http://schemas.openxmlformats.org/officeDocument/2006/math">
                    <m:sSup>
                      <m:sSupPr>
                        <m:ctrlPr>
                          <a:rPr lang="en-US" altLang="zh-CN" b="0" i="1" dirty="0" smtClean="0">
                            <a:latin typeface="Cambria Math" panose="02040503050406030204" pitchFamily="18" charset="0"/>
                          </a:rPr>
                        </m:ctrlPr>
                      </m:sSupPr>
                      <m:e>
                        <m:d>
                          <m:dPr>
                            <m:begChr m:val="|"/>
                            <m:endChr m:val="|"/>
                            <m:ctrlPr>
                              <a:rPr lang="en-US" altLang="zh-CN" i="1" dirty="0" smtClean="0">
                                <a:latin typeface="Cambria Math" panose="02040503050406030204" pitchFamily="18" charset="0"/>
                              </a:rPr>
                            </m:ctrlPr>
                          </m:dPr>
                          <m:e>
                            <m:r>
                              <m:rPr>
                                <m:sty m:val="p"/>
                              </m:rPr>
                              <a:rPr lang="en-US" altLang="zh-CN" i="1" dirty="0">
                                <a:latin typeface="Cambria Math" panose="02040503050406030204" pitchFamily="18" charset="0"/>
                              </a:rPr>
                              <m:t>V</m:t>
                            </m:r>
                          </m:e>
                        </m:d>
                      </m:e>
                      <m:sup>
                        <m:r>
                          <a:rPr lang="en-US" altLang="zh-CN" i="1" dirty="0">
                            <a:latin typeface="Cambria Math" panose="02040503050406030204" pitchFamily="18" charset="0"/>
                          </a:rPr>
                          <m:t>𝑇</m:t>
                        </m:r>
                      </m:sup>
                    </m:sSup>
                    <m:r>
                      <a:rPr lang="en-US" altLang="zh-CN" i="1" dirty="0">
                        <a:latin typeface="Cambria Math" panose="02040503050406030204" pitchFamily="18" charset="0"/>
                      </a:rPr>
                      <m:t> </m:t>
                    </m:r>
                  </m:oMath>
                </a14:m>
                <a:r>
                  <a:rPr lang="zh-CN" altLang="en-US" dirty="0"/>
                  <a:t>。因此，我们很难用已知的概率模型来直接建模整个序列的概率。</a:t>
                </a:r>
                <a:endParaRPr lang="en-US" altLang="zh-CN" dirty="0"/>
              </a:p>
            </p:txBody>
          </p:sp>
        </mc:Choice>
        <mc:Fallback>
          <p:sp>
            <p:nvSpPr>
              <p:cNvPr id="3" name="内容占位符 2">
                <a:extLst>
                  <a:ext uri="{FF2B5EF4-FFF2-40B4-BE49-F238E27FC236}">
                    <a16:creationId xmlns:a16="http://schemas.microsoft.com/office/drawing/2014/main" id="{65E199AF-15D3-40B5-B151-F2688BDE5A0C}"/>
                  </a:ext>
                </a:extLst>
              </p:cNvPr>
              <p:cNvSpPr>
                <a:spLocks noGrp="1" noRot="1" noChangeAspect="1" noMove="1" noResize="1" noEditPoints="1" noAdjustHandles="1" noChangeArrowheads="1" noChangeShapeType="1" noTextEdit="1"/>
              </p:cNvSpPr>
              <p:nvPr>
                <p:ph sz="quarter" idx="1"/>
              </p:nvPr>
            </p:nvSpPr>
            <p:spPr>
              <a:blipFill>
                <a:blip r:embed="rId2"/>
                <a:stretch>
                  <a:fillRect l="-1037" t="-1728" r="-44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3051801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F1AD8B-D538-4911-A4EA-538B36501098}"/>
              </a:ext>
            </a:extLst>
          </p:cNvPr>
          <p:cNvSpPr>
            <a:spLocks noGrp="1"/>
          </p:cNvSpPr>
          <p:nvPr>
            <p:ph type="title"/>
          </p:nvPr>
        </p:nvSpPr>
        <p:spPr/>
        <p:txBody>
          <a:bodyPr/>
          <a:lstStyle/>
          <a:p>
            <a:r>
              <a:rPr lang="zh-CN" altLang="en-US" dirty="0"/>
              <a:t>序列概率模型</a:t>
            </a:r>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346D81C2-543C-4F0F-8DC9-8E6FE7AF15CF}"/>
                  </a:ext>
                </a:extLst>
              </p:cNvPr>
              <p:cNvSpPr>
                <a:spLocks noGrp="1"/>
              </p:cNvSpPr>
              <p:nvPr>
                <p:ph sz="quarter" idx="1"/>
              </p:nvPr>
            </p:nvSpPr>
            <p:spPr/>
            <p:txBody>
              <a:bodyPr/>
              <a:lstStyle/>
              <a:p>
                <a:r>
                  <a:rPr lang="zh-CN" altLang="en-US" dirty="0">
                    <a:latin typeface="Cambria Math" panose="02040503050406030204" pitchFamily="18" charset="0"/>
                  </a:rPr>
                  <a:t>序列概率</a:t>
                </a:r>
                <a:endParaRPr lang="en-US" altLang="zh-CN" dirty="0">
                  <a:latin typeface="Cambria Math" panose="02040503050406030204" pitchFamily="18" charset="0"/>
                </a:endParaRPr>
              </a:p>
              <a:p>
                <a:pPr marL="205978" lvl="1" indent="0">
                  <a:buNone/>
                </a:pPr>
                <a14:m>
                  <m:oMathPara xmlns:m="http://schemas.openxmlformats.org/officeDocument/2006/math">
                    <m:oMathParaPr>
                      <m:jc m:val="centerGroup"/>
                    </m:oMathParaPr>
                    <m:oMath xmlns:m="http://schemas.openxmlformats.org/officeDocument/2006/math">
                      <m:r>
                        <m:rPr>
                          <m:sty m:val="p"/>
                        </m:rPr>
                        <a:rPr lang="en-US" altLang="zh-CN">
                          <a:latin typeface="Cambria Math" panose="02040503050406030204" pitchFamily="18" charset="0"/>
                        </a:rPr>
                        <m:t>p</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a:latin typeface="Cambria Math" panose="02040503050406030204" pitchFamily="18" charset="0"/>
                                </a:rPr>
                                <m:t>𝑥</m:t>
                              </m:r>
                            </m:e>
                            <m:sub>
                              <m:r>
                                <a:rPr lang="en-US" altLang="zh-CN" b="0" i="0" smtClean="0">
                                  <a:latin typeface="Cambria Math" panose="02040503050406030204" pitchFamily="18" charset="0"/>
                                </a:rPr>
                                <m:t>1</m:t>
                              </m:r>
                              <m:r>
                                <a:rPr lang="en-US" altLang="zh-CN" b="0" i="1" smtClean="0">
                                  <a:latin typeface="Cambria Math" panose="02040503050406030204" pitchFamily="18" charset="0"/>
                                </a:rPr>
                                <m:t>:</m:t>
                              </m:r>
                              <m:r>
                                <m:rPr>
                                  <m:sty m:val="p"/>
                                </m:rPr>
                                <a:rPr lang="en-US" altLang="zh-CN">
                                  <a:latin typeface="Cambria Math" panose="02040503050406030204" pitchFamily="18" charset="0"/>
                                </a:rPr>
                                <m:t>T</m:t>
                              </m:r>
                            </m:sub>
                          </m:sSub>
                        </m:e>
                      </m:d>
                      <m:r>
                        <a:rPr lang="en-US" altLang="zh-CN">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sty m:val="p"/>
                            </m:rPr>
                            <a:rPr lang="en-US" altLang="zh-CN">
                              <a:latin typeface="Cambria Math" panose="02040503050406030204" pitchFamily="18" charset="0"/>
                            </a:rPr>
                            <m:t>t</m:t>
                          </m:r>
                        </m:sub>
                        <m:sup/>
                        <m:e>
                          <m:r>
                            <m:rPr>
                              <m:sty m:val="p"/>
                            </m:rPr>
                            <a:rPr lang="en-US" altLang="zh-CN">
                              <a:latin typeface="Cambria Math" panose="02040503050406030204" pitchFamily="18" charset="0"/>
                            </a:rPr>
                            <m:t>p</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a:latin typeface="Cambria Math" panose="02040503050406030204" pitchFamily="18" charset="0"/>
                                    </a:rPr>
                                    <m:t>𝑥</m:t>
                                  </m:r>
                                </m:e>
                                <m:sub>
                                  <m:r>
                                    <m:rPr>
                                      <m:sty m:val="p"/>
                                    </m:rPr>
                                    <a:rPr lang="en-US" altLang="zh-CN">
                                      <a:latin typeface="Cambria Math" panose="02040503050406030204" pitchFamily="18" charset="0"/>
                                    </a:rPr>
                                    <m:t>t</m:t>
                                  </m:r>
                                </m:sub>
                              </m:sSub>
                            </m:e>
                            <m:e>
                              <m:sSub>
                                <m:sSubPr>
                                  <m:ctrlPr>
                                    <a:rPr lang="en-US" altLang="zh-CN" i="1">
                                      <a:latin typeface="Cambria Math" panose="02040503050406030204" pitchFamily="18" charset="0"/>
                                    </a:rPr>
                                  </m:ctrlPr>
                                </m:sSubPr>
                                <m:e>
                                  <m:r>
                                    <a:rPr lang="en-US" altLang="zh-CN">
                                      <a:latin typeface="Cambria Math" panose="02040503050406030204" pitchFamily="18" charset="0"/>
                                    </a:rPr>
                                    <m:t>𝑥</m:t>
                                  </m:r>
                                </m:e>
                                <m:sub>
                                  <m:r>
                                    <a:rPr lang="en-US" altLang="zh-CN" b="0" i="0" smtClean="0">
                                      <a:latin typeface="Cambria Math" panose="02040503050406030204" pitchFamily="18" charset="0"/>
                                    </a:rPr>
                                    <m:t>1:</m:t>
                                  </m:r>
                                  <m:r>
                                    <m:rPr>
                                      <m:sty m:val="p"/>
                                    </m:rPr>
                                    <a:rPr lang="en-US" altLang="zh-CN">
                                      <a:latin typeface="Cambria Math" panose="02040503050406030204" pitchFamily="18" charset="0"/>
                                    </a:rPr>
                                    <m:t>t</m:t>
                                  </m:r>
                                  <m:r>
                                    <a:rPr lang="en-US" altLang="zh-CN">
                                      <a:latin typeface="Cambria Math" panose="02040503050406030204" pitchFamily="18" charset="0"/>
                                    </a:rPr>
                                    <m:t>−1</m:t>
                                  </m:r>
                                </m:sub>
                              </m:sSub>
                            </m:e>
                          </m:d>
                        </m:e>
                      </m:nary>
                    </m:oMath>
                  </m:oMathPara>
                </a14:m>
                <a:endParaRPr lang="en-US" altLang="zh-CN" i="1" dirty="0">
                  <a:latin typeface="Cambria Math" panose="02040503050406030204" pitchFamily="18" charset="0"/>
                </a:endParaRPr>
              </a:p>
              <a:p>
                <a:pPr marL="205978" lvl="1" indent="0" algn="ctr">
                  <a:buNone/>
                </a:pPr>
                <a14:m>
                  <m:oMath xmlns:m="http://schemas.openxmlformats.org/officeDocument/2006/math">
                    <m:r>
                      <a:rPr lang="en-US" altLang="zh-CN">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sty m:val="p"/>
                          </m:rPr>
                          <a:rPr lang="en-US" altLang="zh-CN">
                            <a:latin typeface="Cambria Math" panose="02040503050406030204" pitchFamily="18" charset="0"/>
                          </a:rPr>
                          <m:t>t</m:t>
                        </m:r>
                      </m:sub>
                      <m:sup/>
                      <m:e>
                        <m:r>
                          <m:rPr>
                            <m:sty m:val="p"/>
                          </m:rPr>
                          <a:rPr lang="en-US" altLang="zh-CN">
                            <a:latin typeface="Cambria Math" panose="02040503050406030204" pitchFamily="18" charset="0"/>
                          </a:rPr>
                          <m:t>p</m:t>
                        </m:r>
                        <m:r>
                          <a:rPr lang="en-US" altLang="zh-CN">
                            <a:latin typeface="Cambria Math" panose="02040503050406030204" pitchFamily="18" charset="0"/>
                          </a:rPr>
                          <m:t>(</m:t>
                        </m:r>
                        <m:sSub>
                          <m:sSubPr>
                            <m:ctrlPr>
                              <a:rPr lang="en-US" altLang="zh-CN" i="1">
                                <a:latin typeface="Cambria Math" panose="02040503050406030204" pitchFamily="18" charset="0"/>
                              </a:rPr>
                            </m:ctrlPr>
                          </m:sSubPr>
                          <m:e>
                            <m:r>
                              <a:rPr lang="en-US" altLang="zh-CN">
                                <a:latin typeface="Cambria Math" panose="02040503050406030204" pitchFamily="18" charset="0"/>
                              </a:rPr>
                              <m:t>𝑥</m:t>
                            </m:r>
                          </m:e>
                          <m:sub>
                            <m:r>
                              <m:rPr>
                                <m:sty m:val="p"/>
                              </m:rPr>
                              <a:rPr lang="en-US" altLang="zh-CN">
                                <a:latin typeface="Cambria Math" panose="02040503050406030204" pitchFamily="18" charset="0"/>
                              </a:rPr>
                              <m:t>t</m:t>
                            </m:r>
                          </m:sub>
                        </m:sSub>
                        <m:r>
                          <a:rPr lang="en-US" altLang="zh-CN">
                            <a:latin typeface="Cambria Math" panose="02040503050406030204" pitchFamily="18" charset="0"/>
                          </a:rPr>
                          <m:t>|</m:t>
                        </m:r>
                        <m:sSub>
                          <m:sSubPr>
                            <m:ctrlPr>
                              <a:rPr lang="en-US" altLang="zh-CN" i="1">
                                <a:latin typeface="Cambria Math" panose="02040503050406030204" pitchFamily="18" charset="0"/>
                              </a:rPr>
                            </m:ctrlPr>
                          </m:sSubPr>
                          <m:e>
                            <m:r>
                              <a:rPr lang="en-US" altLang="zh-CN">
                                <a:latin typeface="Cambria Math" panose="02040503050406030204" pitchFamily="18" charset="0"/>
                              </a:rPr>
                              <m:t>𝑥</m:t>
                            </m:r>
                          </m:e>
                          <m:sub>
                            <m:r>
                              <m:rPr>
                                <m:sty m:val="p"/>
                              </m:rPr>
                              <a:rPr lang="en-US" altLang="zh-CN">
                                <a:latin typeface="Cambria Math" panose="02040503050406030204" pitchFamily="18" charset="0"/>
                              </a:rPr>
                              <m:t>t</m:t>
                            </m:r>
                            <m:r>
                              <a:rPr lang="en-US" altLang="zh-CN">
                                <a:latin typeface="Cambria Math" panose="02040503050406030204" pitchFamily="18" charset="0"/>
                              </a:rPr>
                              <m:t>−1</m:t>
                            </m:r>
                          </m:sub>
                        </m:sSub>
                        <m:r>
                          <a:rPr lang="en-US" altLang="zh-CN">
                            <a:latin typeface="Cambria Math" panose="02040503050406030204" pitchFamily="18" charset="0"/>
                          </a:rPr>
                          <m:t>,⋯,</m:t>
                        </m:r>
                        <m:sSub>
                          <m:sSubPr>
                            <m:ctrlPr>
                              <a:rPr lang="en-US" altLang="zh-CN" i="1">
                                <a:latin typeface="Cambria Math" panose="02040503050406030204" pitchFamily="18" charset="0"/>
                              </a:rPr>
                            </m:ctrlPr>
                          </m:sSubPr>
                          <m:e>
                            <m:r>
                              <a:rPr lang="en-US" altLang="zh-CN">
                                <a:latin typeface="Cambria Math" panose="02040503050406030204" pitchFamily="18" charset="0"/>
                              </a:rPr>
                              <m:t>𝑥</m:t>
                            </m:r>
                          </m:e>
                          <m:sub>
                            <m:r>
                              <m:rPr>
                                <m:sty m:val="p"/>
                              </m:rPr>
                              <a:rPr lang="en-US" altLang="zh-CN">
                                <a:latin typeface="Cambria Math" panose="02040503050406030204" pitchFamily="18" charset="0"/>
                              </a:rPr>
                              <m:t>t</m:t>
                            </m:r>
                            <m:r>
                              <a:rPr lang="en-US" altLang="zh-CN">
                                <a:latin typeface="Cambria Math" panose="02040503050406030204" pitchFamily="18" charset="0"/>
                              </a:rPr>
                              <m:t>−</m:t>
                            </m:r>
                            <m:r>
                              <a:rPr lang="en-US" altLang="zh-CN">
                                <a:latin typeface="Cambria Math" panose="02040503050406030204" pitchFamily="18" charset="0"/>
                              </a:rPr>
                              <m:t>𝑛</m:t>
                            </m:r>
                            <m:r>
                              <a:rPr lang="en-US" altLang="zh-CN">
                                <a:latin typeface="Cambria Math" panose="02040503050406030204" pitchFamily="18" charset="0"/>
                              </a:rPr>
                              <m:t>+1</m:t>
                            </m:r>
                          </m:sub>
                        </m:sSub>
                        <m:r>
                          <a:rPr lang="en-US" altLang="zh-CN">
                            <a:latin typeface="Cambria Math" panose="02040503050406030204" pitchFamily="18" charset="0"/>
                          </a:rPr>
                          <m:t>)</m:t>
                        </m:r>
                      </m:e>
                    </m:nary>
                    <m:r>
                      <a:rPr lang="en-US" altLang="zh-CN">
                        <a:latin typeface="Cambria Math" panose="02040503050406030204" pitchFamily="18" charset="0"/>
                      </a:rPr>
                      <m:t>=</m:t>
                    </m:r>
                  </m:oMath>
                </a14:m>
                <a:r>
                  <a:rPr lang="en-US" altLang="zh-CN" dirty="0"/>
                  <a:t> </a:t>
                </a:r>
                <a14:m>
                  <m:oMath xmlns:m="http://schemas.openxmlformats.org/officeDocument/2006/math">
                    <m:nary>
                      <m:naryPr>
                        <m:chr m:val="∏"/>
                        <m:supHide m:val="on"/>
                        <m:ctrlPr>
                          <a:rPr lang="en-US" altLang="zh-CN" i="1">
                            <a:latin typeface="Cambria Math" panose="02040503050406030204" pitchFamily="18" charset="0"/>
                          </a:rPr>
                        </m:ctrlPr>
                      </m:naryPr>
                      <m:sub>
                        <m:r>
                          <m:rPr>
                            <m:sty m:val="p"/>
                          </m:rPr>
                          <a:rPr lang="en-US" altLang="zh-CN">
                            <a:latin typeface="Cambria Math" panose="02040503050406030204" pitchFamily="18" charset="0"/>
                          </a:rPr>
                          <m:t>t</m:t>
                        </m:r>
                      </m:sub>
                      <m:sup/>
                      <m:e>
                        <m:r>
                          <a:rPr lang="en-US" altLang="zh-CN" i="1">
                            <a:latin typeface="Cambria Math" panose="02040503050406030204" pitchFamily="18" charset="0"/>
                          </a:rPr>
                          <m:t>𝑔</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h</m:t>
                            </m:r>
                          </m:e>
                          <m:sub>
                            <m:r>
                              <a:rPr lang="en-US" altLang="zh-CN" i="1">
                                <a:latin typeface="Cambria Math" panose="02040503050406030204" pitchFamily="18" charset="0"/>
                              </a:rPr>
                              <m:t>𝑡</m:t>
                            </m:r>
                          </m:sub>
                        </m:sSub>
                        <m:r>
                          <a:rPr lang="en-US" altLang="zh-CN" i="1">
                            <a:latin typeface="Cambria Math" panose="02040503050406030204" pitchFamily="18" charset="0"/>
                          </a:rPr>
                          <m:t>)</m:t>
                        </m:r>
                      </m:e>
                    </m:nary>
                  </m:oMath>
                </a14:m>
                <a:endParaRPr lang="en-US" altLang="zh-CN" dirty="0"/>
              </a:p>
              <a:p>
                <a:endParaRPr lang="en-US" altLang="zh-CN" dirty="0"/>
              </a:p>
              <a:p>
                <a:r>
                  <a:rPr lang="zh-CN" altLang="en-US" dirty="0"/>
                  <a:t>因此，序列数据的概率密度估计问题可以转换为单变量的条件概率估计问题，即给定</a:t>
                </a:r>
                <a14:m>
                  <m:oMath xmlns:m="http://schemas.openxmlformats.org/officeDocument/2006/math">
                    <m:sSub>
                      <m:sSubPr>
                        <m:ctrlPr>
                          <a:rPr lang="en-US" altLang="zh-CN" i="1">
                            <a:latin typeface="Cambria Math" panose="02040503050406030204" pitchFamily="18" charset="0"/>
                          </a:rPr>
                        </m:ctrlPr>
                      </m:sSubPr>
                      <m:e>
                        <m:r>
                          <a:rPr lang="en-US" altLang="zh-CN">
                            <a:latin typeface="Cambria Math" panose="02040503050406030204" pitchFamily="18" charset="0"/>
                          </a:rPr>
                          <m:t>𝑥</m:t>
                        </m:r>
                      </m:e>
                      <m:sub>
                        <m:r>
                          <a:rPr lang="en-US" altLang="zh-CN">
                            <a:latin typeface="Cambria Math" panose="02040503050406030204" pitchFamily="18" charset="0"/>
                          </a:rPr>
                          <m:t>1:</m:t>
                        </m:r>
                        <m:r>
                          <m:rPr>
                            <m:sty m:val="p"/>
                          </m:rPr>
                          <a:rPr lang="en-US" altLang="zh-CN">
                            <a:latin typeface="Cambria Math" panose="02040503050406030204" pitchFamily="18" charset="0"/>
                          </a:rPr>
                          <m:t>t</m:t>
                        </m:r>
                        <m:r>
                          <a:rPr lang="en-US" altLang="zh-CN">
                            <a:latin typeface="Cambria Math" panose="02040503050406030204" pitchFamily="18" charset="0"/>
                          </a:rPr>
                          <m:t>−1</m:t>
                        </m:r>
                      </m:sub>
                    </m:sSub>
                  </m:oMath>
                </a14:m>
                <a:r>
                  <a:rPr lang="zh-CN" altLang="en-US" dirty="0"/>
                  <a:t>时</a:t>
                </a:r>
                <a14:m>
                  <m:oMath xmlns:m="http://schemas.openxmlformats.org/officeDocument/2006/math">
                    <m:sSub>
                      <m:sSubPr>
                        <m:ctrlPr>
                          <a:rPr lang="en-US" altLang="zh-CN" i="1">
                            <a:latin typeface="Cambria Math" panose="02040503050406030204" pitchFamily="18" charset="0"/>
                          </a:rPr>
                        </m:ctrlPr>
                      </m:sSubPr>
                      <m:e>
                        <m:r>
                          <a:rPr lang="en-US" altLang="zh-CN">
                            <a:latin typeface="Cambria Math" panose="02040503050406030204" pitchFamily="18" charset="0"/>
                          </a:rPr>
                          <m:t>𝑥</m:t>
                        </m:r>
                      </m:e>
                      <m:sub>
                        <m:r>
                          <m:rPr>
                            <m:sty m:val="p"/>
                          </m:rPr>
                          <a:rPr lang="en-US" altLang="zh-CN">
                            <a:latin typeface="Cambria Math" panose="02040503050406030204" pitchFamily="18" charset="0"/>
                          </a:rPr>
                          <m:t>t</m:t>
                        </m:r>
                      </m:sub>
                    </m:sSub>
                  </m:oMath>
                </a14:m>
                <a:r>
                  <a:rPr lang="zh-CN" altLang="en-US" dirty="0"/>
                  <a:t>的条件概率</a:t>
                </a:r>
                <a14:m>
                  <m:oMath xmlns:m="http://schemas.openxmlformats.org/officeDocument/2006/math">
                    <m:r>
                      <m:rPr>
                        <m:sty m:val="p"/>
                      </m:rPr>
                      <a:rPr lang="en-US" altLang="zh-CN">
                        <a:latin typeface="Cambria Math" panose="02040503050406030204" pitchFamily="18" charset="0"/>
                      </a:rPr>
                      <m:t>p</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a:latin typeface="Cambria Math" panose="02040503050406030204" pitchFamily="18" charset="0"/>
                              </a:rPr>
                              <m:t>𝑥</m:t>
                            </m:r>
                          </m:e>
                          <m:sub>
                            <m:r>
                              <m:rPr>
                                <m:sty m:val="p"/>
                              </m:rPr>
                              <a:rPr lang="en-US" altLang="zh-CN">
                                <a:latin typeface="Cambria Math" panose="02040503050406030204" pitchFamily="18" charset="0"/>
                              </a:rPr>
                              <m:t>t</m:t>
                            </m:r>
                          </m:sub>
                        </m:sSub>
                      </m:e>
                      <m:e>
                        <m:sSub>
                          <m:sSubPr>
                            <m:ctrlPr>
                              <a:rPr lang="en-US" altLang="zh-CN" i="1">
                                <a:latin typeface="Cambria Math" panose="02040503050406030204" pitchFamily="18" charset="0"/>
                              </a:rPr>
                            </m:ctrlPr>
                          </m:sSubPr>
                          <m:e>
                            <m:r>
                              <a:rPr lang="en-US" altLang="zh-CN">
                                <a:latin typeface="Cambria Math" panose="02040503050406030204" pitchFamily="18" charset="0"/>
                              </a:rPr>
                              <m:t>𝑥</m:t>
                            </m:r>
                          </m:e>
                          <m:sub>
                            <m:r>
                              <a:rPr lang="en-US" altLang="zh-CN">
                                <a:latin typeface="Cambria Math" panose="02040503050406030204" pitchFamily="18" charset="0"/>
                              </a:rPr>
                              <m:t>1:</m:t>
                            </m:r>
                            <m:r>
                              <m:rPr>
                                <m:sty m:val="p"/>
                              </m:rPr>
                              <a:rPr lang="en-US" altLang="zh-CN">
                                <a:latin typeface="Cambria Math" panose="02040503050406030204" pitchFamily="18" charset="0"/>
                              </a:rPr>
                              <m:t>t</m:t>
                            </m:r>
                            <m:r>
                              <a:rPr lang="en-US" altLang="zh-CN">
                                <a:latin typeface="Cambria Math" panose="02040503050406030204" pitchFamily="18" charset="0"/>
                              </a:rPr>
                              <m:t>−1</m:t>
                            </m:r>
                          </m:sub>
                        </m:sSub>
                      </m:e>
                    </m:d>
                    <m:r>
                      <a:rPr lang="en-US" altLang="zh-CN" i="1">
                        <a:latin typeface="Cambria Math" panose="02040503050406030204" pitchFamily="18" charset="0"/>
                      </a:rPr>
                      <m:t> </m:t>
                    </m:r>
                  </m:oMath>
                </a14:m>
                <a:r>
                  <a:rPr lang="zh-CN" altLang="en-US" dirty="0"/>
                  <a:t>。</a:t>
                </a:r>
              </a:p>
            </p:txBody>
          </p:sp>
        </mc:Choice>
        <mc:Fallback>
          <p:sp>
            <p:nvSpPr>
              <p:cNvPr id="3" name="内容占位符 2">
                <a:extLst>
                  <a:ext uri="{FF2B5EF4-FFF2-40B4-BE49-F238E27FC236}">
                    <a16:creationId xmlns:a16="http://schemas.microsoft.com/office/drawing/2014/main" id="{346D81C2-543C-4F0F-8DC9-8E6FE7AF15CF}"/>
                  </a:ext>
                </a:extLst>
              </p:cNvPr>
              <p:cNvSpPr>
                <a:spLocks noGrp="1" noRot="1" noChangeAspect="1" noMove="1" noResize="1" noEditPoints="1" noAdjustHandles="1" noChangeArrowheads="1" noChangeShapeType="1" noTextEdit="1"/>
              </p:cNvSpPr>
              <p:nvPr>
                <p:ph sz="quarter" idx="1"/>
              </p:nvPr>
            </p:nvSpPr>
            <p:spPr>
              <a:blipFill>
                <a:blip r:embed="rId2"/>
                <a:stretch>
                  <a:fillRect l="-1037" t="-1605" r="-66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1813990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F1AD8B-D538-4911-A4EA-538B36501098}"/>
              </a:ext>
            </a:extLst>
          </p:cNvPr>
          <p:cNvSpPr>
            <a:spLocks noGrp="1"/>
          </p:cNvSpPr>
          <p:nvPr>
            <p:ph type="title"/>
          </p:nvPr>
        </p:nvSpPr>
        <p:spPr/>
        <p:txBody>
          <a:bodyPr/>
          <a:lstStyle/>
          <a:p>
            <a:r>
              <a:rPr lang="zh-CN" altLang="en-US" dirty="0"/>
              <a:t>序列概率模型</a:t>
            </a:r>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346D81C2-543C-4F0F-8DC9-8E6FE7AF15CF}"/>
                  </a:ext>
                </a:extLst>
              </p:cNvPr>
              <p:cNvSpPr>
                <a:spLocks noGrp="1"/>
              </p:cNvSpPr>
              <p:nvPr>
                <p:ph sz="quarter" idx="1"/>
              </p:nvPr>
            </p:nvSpPr>
            <p:spPr/>
            <p:txBody>
              <a:bodyPr/>
              <a:lstStyle/>
              <a:p>
                <a:r>
                  <a:rPr lang="zh-CN" altLang="en-US" dirty="0">
                    <a:latin typeface="Cambria Math" panose="02040503050406030204" pitchFamily="18" charset="0"/>
                  </a:rPr>
                  <a:t>序列概率</a:t>
                </a:r>
                <a:endParaRPr lang="en-US" altLang="zh-CN" dirty="0">
                  <a:latin typeface="Cambria Math" panose="02040503050406030204" pitchFamily="18" charset="0"/>
                </a:endParaRPr>
              </a:p>
              <a:p>
                <a:pPr lvl="1"/>
                <a14:m>
                  <m:oMath xmlns:m="http://schemas.openxmlformats.org/officeDocument/2006/math">
                    <m:r>
                      <m:rPr>
                        <m:sty m:val="p"/>
                      </m:rPr>
                      <a:rPr lang="en-US" altLang="zh-CN">
                        <a:latin typeface="Cambria Math" panose="02040503050406030204" pitchFamily="18" charset="0"/>
                      </a:rPr>
                      <m:t>p</m:t>
                    </m:r>
                    <m:r>
                      <a:rPr lang="en-US" altLang="zh-CN">
                        <a:latin typeface="Cambria Math" panose="02040503050406030204" pitchFamily="18" charset="0"/>
                      </a:rPr>
                      <m:t>(</m:t>
                    </m:r>
                    <m:sSub>
                      <m:sSubPr>
                        <m:ctrlPr>
                          <a:rPr lang="en-US" altLang="zh-CN" i="1">
                            <a:latin typeface="Cambria Math" panose="02040503050406030204" pitchFamily="18" charset="0"/>
                          </a:rPr>
                        </m:ctrlPr>
                      </m:sSubPr>
                      <m:e>
                        <m:r>
                          <a:rPr lang="en-US" altLang="zh-CN">
                            <a:latin typeface="Cambria Math" panose="02040503050406030204" pitchFamily="18" charset="0"/>
                          </a:rPr>
                          <m:t>𝑥</m:t>
                        </m:r>
                      </m:e>
                      <m:sub>
                        <m:r>
                          <a:rPr lang="en-US" altLang="zh-CN">
                            <a:latin typeface="Cambria Math" panose="02040503050406030204" pitchFamily="18" charset="0"/>
                          </a:rPr>
                          <m:t>1</m:t>
                        </m:r>
                      </m:sub>
                    </m:sSub>
                    <m:r>
                      <a:rPr lang="en-US" altLang="zh-CN">
                        <a:latin typeface="Cambria Math" panose="02040503050406030204" pitchFamily="18" charset="0"/>
                      </a:rPr>
                      <m:t>,</m:t>
                    </m:r>
                    <m:sSub>
                      <m:sSubPr>
                        <m:ctrlPr>
                          <a:rPr lang="en-US" altLang="zh-CN" i="1">
                            <a:latin typeface="Cambria Math" panose="02040503050406030204" pitchFamily="18" charset="0"/>
                          </a:rPr>
                        </m:ctrlPr>
                      </m:sSubPr>
                      <m:e>
                        <m:r>
                          <a:rPr lang="en-US" altLang="zh-CN">
                            <a:latin typeface="Cambria Math" panose="02040503050406030204" pitchFamily="18" charset="0"/>
                          </a:rPr>
                          <m:t>𝑥</m:t>
                        </m:r>
                      </m:e>
                      <m:sub>
                        <m:r>
                          <a:rPr lang="en-US" altLang="zh-CN">
                            <a:latin typeface="Cambria Math" panose="02040503050406030204" pitchFamily="18" charset="0"/>
                          </a:rPr>
                          <m:t>2</m:t>
                        </m:r>
                      </m:sub>
                    </m:sSub>
                    <m:r>
                      <a:rPr lang="en-US" altLang="zh-CN">
                        <a:latin typeface="Cambria Math" panose="02040503050406030204" pitchFamily="18" charset="0"/>
                      </a:rPr>
                      <m:t>,⋯,</m:t>
                    </m:r>
                    <m:sSub>
                      <m:sSubPr>
                        <m:ctrlPr>
                          <a:rPr lang="en-US" altLang="zh-CN" i="1">
                            <a:latin typeface="Cambria Math" panose="02040503050406030204" pitchFamily="18" charset="0"/>
                          </a:rPr>
                        </m:ctrlPr>
                      </m:sSubPr>
                      <m:e>
                        <m:r>
                          <a:rPr lang="en-US" altLang="zh-CN">
                            <a:latin typeface="Cambria Math" panose="02040503050406030204" pitchFamily="18" charset="0"/>
                          </a:rPr>
                          <m:t>𝑥</m:t>
                        </m:r>
                      </m:e>
                      <m:sub>
                        <m:r>
                          <m:rPr>
                            <m:sty m:val="p"/>
                          </m:rPr>
                          <a:rPr lang="en-US" altLang="zh-CN">
                            <a:latin typeface="Cambria Math" panose="02040503050406030204" pitchFamily="18" charset="0"/>
                          </a:rPr>
                          <m:t>T</m:t>
                        </m:r>
                      </m:sub>
                    </m:sSub>
                    <m:r>
                      <a:rPr lang="en-US" altLang="zh-CN">
                        <a:latin typeface="Cambria Math" panose="02040503050406030204" pitchFamily="18" charset="0"/>
                      </a:rPr>
                      <m:t>)</m:t>
                    </m:r>
                  </m:oMath>
                </a14:m>
                <a:endParaRPr lang="en-US" altLang="zh-CN" dirty="0"/>
              </a:p>
              <a:p>
                <a:pPr lvl="1"/>
                <a14:m>
                  <m:oMath xmlns:m="http://schemas.openxmlformats.org/officeDocument/2006/math">
                    <m:r>
                      <a:rPr lang="en-US" altLang="zh-CN">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sty m:val="p"/>
                          </m:rPr>
                          <a:rPr lang="en-US" altLang="zh-CN">
                            <a:latin typeface="Cambria Math" panose="02040503050406030204" pitchFamily="18" charset="0"/>
                          </a:rPr>
                          <m:t>t</m:t>
                        </m:r>
                      </m:sub>
                      <m:sup/>
                      <m:e>
                        <m:r>
                          <m:rPr>
                            <m:sty m:val="p"/>
                          </m:rPr>
                          <a:rPr lang="en-US" altLang="zh-CN">
                            <a:latin typeface="Cambria Math" panose="02040503050406030204" pitchFamily="18" charset="0"/>
                          </a:rPr>
                          <m:t>p</m:t>
                        </m:r>
                        <m:r>
                          <a:rPr lang="en-US" altLang="zh-CN">
                            <a:latin typeface="Cambria Math" panose="02040503050406030204" pitchFamily="18" charset="0"/>
                          </a:rPr>
                          <m:t>(</m:t>
                        </m:r>
                        <m:sSub>
                          <m:sSubPr>
                            <m:ctrlPr>
                              <a:rPr lang="en-US" altLang="zh-CN" i="1">
                                <a:latin typeface="Cambria Math" panose="02040503050406030204" pitchFamily="18" charset="0"/>
                              </a:rPr>
                            </m:ctrlPr>
                          </m:sSubPr>
                          <m:e>
                            <m:r>
                              <a:rPr lang="en-US" altLang="zh-CN">
                                <a:latin typeface="Cambria Math" panose="02040503050406030204" pitchFamily="18" charset="0"/>
                              </a:rPr>
                              <m:t>𝑥</m:t>
                            </m:r>
                          </m:e>
                          <m:sub>
                            <m:r>
                              <m:rPr>
                                <m:sty m:val="p"/>
                              </m:rPr>
                              <a:rPr lang="en-US" altLang="zh-CN">
                                <a:latin typeface="Cambria Math" panose="02040503050406030204" pitchFamily="18" charset="0"/>
                              </a:rPr>
                              <m:t>t</m:t>
                            </m:r>
                          </m:sub>
                        </m:sSub>
                        <m:r>
                          <a:rPr lang="en-US" altLang="zh-CN">
                            <a:latin typeface="Cambria Math" panose="02040503050406030204" pitchFamily="18" charset="0"/>
                          </a:rPr>
                          <m:t>|</m:t>
                        </m:r>
                        <m:sSub>
                          <m:sSubPr>
                            <m:ctrlPr>
                              <a:rPr lang="en-US" altLang="zh-CN" i="1">
                                <a:latin typeface="Cambria Math" panose="02040503050406030204" pitchFamily="18" charset="0"/>
                              </a:rPr>
                            </m:ctrlPr>
                          </m:sSubPr>
                          <m:e>
                            <m:r>
                              <a:rPr lang="en-US" altLang="zh-CN">
                                <a:latin typeface="Cambria Math" panose="02040503050406030204" pitchFamily="18" charset="0"/>
                              </a:rPr>
                              <m:t>𝑥</m:t>
                            </m:r>
                          </m:e>
                          <m:sub>
                            <m:r>
                              <m:rPr>
                                <m:sty m:val="p"/>
                              </m:rPr>
                              <a:rPr lang="en-US" altLang="zh-CN">
                                <a:latin typeface="Cambria Math" panose="02040503050406030204" pitchFamily="18" charset="0"/>
                              </a:rPr>
                              <m:t>t</m:t>
                            </m:r>
                            <m:r>
                              <a:rPr lang="en-US" altLang="zh-CN">
                                <a:latin typeface="Cambria Math" panose="02040503050406030204" pitchFamily="18" charset="0"/>
                              </a:rPr>
                              <m:t>−1</m:t>
                            </m:r>
                          </m:sub>
                        </m:sSub>
                        <m:r>
                          <a:rPr lang="en-US" altLang="zh-CN">
                            <a:latin typeface="Cambria Math" panose="02040503050406030204" pitchFamily="18" charset="0"/>
                          </a:rPr>
                          <m:t>,⋯,</m:t>
                        </m:r>
                        <m:sSub>
                          <m:sSubPr>
                            <m:ctrlPr>
                              <a:rPr lang="en-US" altLang="zh-CN" i="1">
                                <a:latin typeface="Cambria Math" panose="02040503050406030204" pitchFamily="18" charset="0"/>
                              </a:rPr>
                            </m:ctrlPr>
                          </m:sSubPr>
                          <m:e>
                            <m:r>
                              <a:rPr lang="en-US" altLang="zh-CN">
                                <a:latin typeface="Cambria Math" panose="02040503050406030204" pitchFamily="18" charset="0"/>
                              </a:rPr>
                              <m:t>𝑥</m:t>
                            </m:r>
                          </m:e>
                          <m:sub>
                            <m:r>
                              <a:rPr lang="en-US" altLang="zh-CN">
                                <a:latin typeface="Cambria Math" panose="02040503050406030204" pitchFamily="18" charset="0"/>
                              </a:rPr>
                              <m:t>1</m:t>
                            </m:r>
                          </m:sub>
                        </m:sSub>
                        <m:r>
                          <a:rPr lang="en-US" altLang="zh-CN">
                            <a:latin typeface="Cambria Math" panose="02040503050406030204" pitchFamily="18" charset="0"/>
                          </a:rPr>
                          <m:t>)</m:t>
                        </m:r>
                      </m:e>
                    </m:nary>
                  </m:oMath>
                </a14:m>
                <a:endParaRPr lang="en-US" altLang="zh-CN" dirty="0"/>
              </a:p>
              <a:p>
                <a:pPr lvl="1"/>
                <a14:m>
                  <m:oMath xmlns:m="http://schemas.openxmlformats.org/officeDocument/2006/math">
                    <m:r>
                      <a:rPr lang="en-US" altLang="zh-CN">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sty m:val="p"/>
                          </m:rPr>
                          <a:rPr lang="en-US" altLang="zh-CN">
                            <a:latin typeface="Cambria Math" panose="02040503050406030204" pitchFamily="18" charset="0"/>
                          </a:rPr>
                          <m:t>t</m:t>
                        </m:r>
                      </m:sub>
                      <m:sup/>
                      <m:e>
                        <m:r>
                          <m:rPr>
                            <m:sty m:val="p"/>
                          </m:rPr>
                          <a:rPr lang="en-US" altLang="zh-CN">
                            <a:latin typeface="Cambria Math" panose="02040503050406030204" pitchFamily="18" charset="0"/>
                          </a:rPr>
                          <m:t>p</m:t>
                        </m:r>
                        <m:r>
                          <a:rPr lang="en-US" altLang="zh-CN">
                            <a:latin typeface="Cambria Math" panose="02040503050406030204" pitchFamily="18" charset="0"/>
                          </a:rPr>
                          <m:t>(</m:t>
                        </m:r>
                        <m:sSub>
                          <m:sSubPr>
                            <m:ctrlPr>
                              <a:rPr lang="en-US" altLang="zh-CN" i="1">
                                <a:latin typeface="Cambria Math" panose="02040503050406030204" pitchFamily="18" charset="0"/>
                              </a:rPr>
                            </m:ctrlPr>
                          </m:sSubPr>
                          <m:e>
                            <m:r>
                              <a:rPr lang="en-US" altLang="zh-CN">
                                <a:latin typeface="Cambria Math" panose="02040503050406030204" pitchFamily="18" charset="0"/>
                              </a:rPr>
                              <m:t>𝑥</m:t>
                            </m:r>
                          </m:e>
                          <m:sub>
                            <m:r>
                              <m:rPr>
                                <m:sty m:val="p"/>
                              </m:rPr>
                              <a:rPr lang="en-US" altLang="zh-CN">
                                <a:latin typeface="Cambria Math" panose="02040503050406030204" pitchFamily="18" charset="0"/>
                              </a:rPr>
                              <m:t>t</m:t>
                            </m:r>
                          </m:sub>
                        </m:sSub>
                        <m:r>
                          <a:rPr lang="en-US" altLang="zh-CN">
                            <a:latin typeface="Cambria Math" panose="02040503050406030204" pitchFamily="18" charset="0"/>
                          </a:rPr>
                          <m:t>|</m:t>
                        </m:r>
                        <m:sSub>
                          <m:sSubPr>
                            <m:ctrlPr>
                              <a:rPr lang="en-US" altLang="zh-CN" i="1">
                                <a:latin typeface="Cambria Math" panose="02040503050406030204" pitchFamily="18" charset="0"/>
                              </a:rPr>
                            </m:ctrlPr>
                          </m:sSubPr>
                          <m:e>
                            <m:r>
                              <a:rPr lang="en-US" altLang="zh-CN">
                                <a:latin typeface="Cambria Math" panose="02040503050406030204" pitchFamily="18" charset="0"/>
                              </a:rPr>
                              <m:t>𝑥</m:t>
                            </m:r>
                          </m:e>
                          <m:sub>
                            <m:r>
                              <m:rPr>
                                <m:sty m:val="p"/>
                              </m:rPr>
                              <a:rPr lang="en-US" altLang="zh-CN">
                                <a:latin typeface="Cambria Math" panose="02040503050406030204" pitchFamily="18" charset="0"/>
                              </a:rPr>
                              <m:t>t</m:t>
                            </m:r>
                            <m:r>
                              <a:rPr lang="en-US" altLang="zh-CN">
                                <a:latin typeface="Cambria Math" panose="02040503050406030204" pitchFamily="18" charset="0"/>
                              </a:rPr>
                              <m:t>−1</m:t>
                            </m:r>
                          </m:sub>
                        </m:sSub>
                        <m:r>
                          <a:rPr lang="en-US" altLang="zh-CN">
                            <a:latin typeface="Cambria Math" panose="02040503050406030204" pitchFamily="18" charset="0"/>
                          </a:rPr>
                          <m:t>,⋯,</m:t>
                        </m:r>
                        <m:sSub>
                          <m:sSubPr>
                            <m:ctrlPr>
                              <a:rPr lang="en-US" altLang="zh-CN" i="1">
                                <a:latin typeface="Cambria Math" panose="02040503050406030204" pitchFamily="18" charset="0"/>
                              </a:rPr>
                            </m:ctrlPr>
                          </m:sSubPr>
                          <m:e>
                            <m:r>
                              <a:rPr lang="en-US" altLang="zh-CN">
                                <a:latin typeface="Cambria Math" panose="02040503050406030204" pitchFamily="18" charset="0"/>
                              </a:rPr>
                              <m:t>𝑥</m:t>
                            </m:r>
                          </m:e>
                          <m:sub>
                            <m:r>
                              <m:rPr>
                                <m:sty m:val="p"/>
                              </m:rPr>
                              <a:rPr lang="en-US" altLang="zh-CN">
                                <a:latin typeface="Cambria Math" panose="02040503050406030204" pitchFamily="18" charset="0"/>
                              </a:rPr>
                              <m:t>t</m:t>
                            </m:r>
                            <m:r>
                              <a:rPr lang="en-US" altLang="zh-CN">
                                <a:latin typeface="Cambria Math" panose="02040503050406030204" pitchFamily="18" charset="0"/>
                              </a:rPr>
                              <m:t>−</m:t>
                            </m:r>
                            <m:r>
                              <a:rPr lang="en-US" altLang="zh-CN">
                                <a:latin typeface="Cambria Math" panose="02040503050406030204" pitchFamily="18" charset="0"/>
                              </a:rPr>
                              <m:t>𝑛</m:t>
                            </m:r>
                            <m:r>
                              <a:rPr lang="en-US" altLang="zh-CN">
                                <a:latin typeface="Cambria Math" panose="02040503050406030204" pitchFamily="18" charset="0"/>
                              </a:rPr>
                              <m:t>+1</m:t>
                            </m:r>
                          </m:sub>
                        </m:sSub>
                        <m:r>
                          <a:rPr lang="en-US" altLang="zh-CN">
                            <a:latin typeface="Cambria Math" panose="02040503050406030204" pitchFamily="18" charset="0"/>
                          </a:rPr>
                          <m:t>)</m:t>
                        </m:r>
                      </m:e>
                    </m:nary>
                    <m:r>
                      <a:rPr lang="en-US" altLang="zh-CN">
                        <a:latin typeface="Cambria Math" panose="02040503050406030204" pitchFamily="18" charset="0"/>
                      </a:rPr>
                      <m:t>=</m:t>
                    </m:r>
                  </m:oMath>
                </a14:m>
                <a:r>
                  <a:rPr lang="en-US" altLang="zh-CN" dirty="0"/>
                  <a:t> </a:t>
                </a:r>
                <a14:m>
                  <m:oMath xmlns:m="http://schemas.openxmlformats.org/officeDocument/2006/math">
                    <m:nary>
                      <m:naryPr>
                        <m:chr m:val="∏"/>
                        <m:supHide m:val="on"/>
                        <m:ctrlPr>
                          <a:rPr lang="en-US" altLang="zh-CN" i="1">
                            <a:latin typeface="Cambria Math" panose="02040503050406030204" pitchFamily="18" charset="0"/>
                          </a:rPr>
                        </m:ctrlPr>
                      </m:naryPr>
                      <m:sub>
                        <m:r>
                          <m:rPr>
                            <m:sty m:val="p"/>
                          </m:rPr>
                          <a:rPr lang="en-US" altLang="zh-CN">
                            <a:latin typeface="Cambria Math" panose="02040503050406030204" pitchFamily="18" charset="0"/>
                          </a:rPr>
                          <m:t>t</m:t>
                        </m:r>
                      </m:sub>
                      <m:sup/>
                      <m:e>
                        <m:r>
                          <a:rPr lang="en-US" altLang="zh-CN" i="1">
                            <a:latin typeface="Cambria Math" panose="02040503050406030204" pitchFamily="18" charset="0"/>
                          </a:rPr>
                          <m:t>𝑔</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h</m:t>
                            </m:r>
                          </m:e>
                          <m:sub>
                            <m:r>
                              <a:rPr lang="en-US" altLang="zh-CN" i="1">
                                <a:latin typeface="Cambria Math" panose="02040503050406030204" pitchFamily="18" charset="0"/>
                              </a:rPr>
                              <m:t>𝑡</m:t>
                            </m:r>
                          </m:sub>
                        </m:sSub>
                        <m:r>
                          <a:rPr lang="en-US" altLang="zh-CN" i="1">
                            <a:latin typeface="Cambria Math" panose="02040503050406030204" pitchFamily="18" charset="0"/>
                          </a:rPr>
                          <m:t>)</m:t>
                        </m:r>
                      </m:e>
                    </m:nary>
                  </m:oMath>
                </a14:m>
                <a:endParaRPr lang="en-US" altLang="zh-CN" dirty="0"/>
              </a:p>
              <a:p>
                <a:endParaRPr lang="en-US" altLang="zh-CN" dirty="0"/>
              </a:p>
              <a:p>
                <a:r>
                  <a:rPr lang="zh-CN" altLang="en-US" dirty="0"/>
                  <a:t>因此，序列数据的概率密度估计问题可以转换为单变量的条件概率估计问题，即给定</a:t>
                </a:r>
                <a14:m>
                  <m:oMath xmlns:m="http://schemas.openxmlformats.org/officeDocument/2006/math">
                    <m:sSub>
                      <m:sSubPr>
                        <m:ctrlPr>
                          <a:rPr lang="en-US" altLang="zh-CN" i="1" dirty="0" smtClean="0">
                            <a:latin typeface="Cambria Math" panose="02040503050406030204" pitchFamily="18" charset="0"/>
                          </a:rPr>
                        </m:ctrlPr>
                      </m:sSubPr>
                      <m:e>
                        <m:r>
                          <a:rPr lang="en-US" altLang="zh-CN" i="1" dirty="0" smtClean="0">
                            <a:latin typeface="Cambria Math" panose="02040503050406030204" pitchFamily="18" charset="0"/>
                          </a:rPr>
                          <m:t>𝑥</m:t>
                        </m:r>
                      </m:e>
                      <m:sub>
                        <m:r>
                          <a:rPr lang="en-US" altLang="zh-CN" i="1" dirty="0">
                            <a:latin typeface="Cambria Math" panose="02040503050406030204" pitchFamily="18" charset="0"/>
                          </a:rPr>
                          <m:t>1:(</m:t>
                        </m:r>
                        <m:r>
                          <a:rPr lang="en-US" altLang="zh-CN" i="1" dirty="0">
                            <a:latin typeface="Cambria Math" panose="02040503050406030204" pitchFamily="18" charset="0"/>
                          </a:rPr>
                          <m:t>𝑡</m:t>
                        </m:r>
                        <m:r>
                          <a:rPr lang="en-US" altLang="zh-CN" i="1" dirty="0">
                            <a:latin typeface="Cambria Math" panose="02040503050406030204" pitchFamily="18" charset="0"/>
                          </a:rPr>
                          <m:t>−1)</m:t>
                        </m:r>
                      </m:sub>
                    </m:sSub>
                    <m:r>
                      <a:rPr lang="en-US" altLang="zh-CN" i="1" dirty="0" smtClean="0">
                        <a:latin typeface="Cambria Math" panose="02040503050406030204" pitchFamily="18" charset="0"/>
                      </a:rPr>
                      <m:t> </m:t>
                    </m:r>
                  </m:oMath>
                </a14:m>
                <a:r>
                  <a:rPr lang="zh-CN" altLang="en-US" dirty="0"/>
                  <a:t>时</a:t>
                </a:r>
                <a14:m>
                  <m:oMath xmlns:m="http://schemas.openxmlformats.org/officeDocument/2006/math">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𝑥</m:t>
                        </m:r>
                      </m:e>
                      <m:sub>
                        <m:r>
                          <a:rPr lang="en-US" altLang="zh-CN" i="1" dirty="0">
                            <a:latin typeface="Cambria Math" panose="02040503050406030204" pitchFamily="18" charset="0"/>
                          </a:rPr>
                          <m:t>𝑡</m:t>
                        </m:r>
                      </m:sub>
                    </m:sSub>
                  </m:oMath>
                </a14:m>
                <a:r>
                  <a:rPr lang="zh-CN" altLang="en-US" dirty="0"/>
                  <a:t>的条件概率</a:t>
                </a:r>
                <a14:m>
                  <m:oMath xmlns:m="http://schemas.openxmlformats.org/officeDocument/2006/math">
                    <m:sSub>
                      <m:sSubPr>
                        <m:ctrlPr>
                          <a:rPr lang="en-US" altLang="zh-CN" i="1" dirty="0">
                            <a:latin typeface="Cambria Math" panose="02040503050406030204" pitchFamily="18" charset="0"/>
                          </a:rPr>
                        </m:ctrlPr>
                      </m:sSubPr>
                      <m:e>
                        <m:r>
                          <a:rPr lang="en-US" altLang="zh-CN" b="0" i="1" dirty="0" smtClean="0">
                            <a:latin typeface="Cambria Math" panose="02040503050406030204" pitchFamily="18" charset="0"/>
                          </a:rPr>
                          <m:t>𝑝</m:t>
                        </m:r>
                        <m:r>
                          <a:rPr lang="en-US" altLang="zh-CN" b="0" i="1" dirty="0" smtClean="0">
                            <a:latin typeface="Cambria Math" panose="02040503050406030204" pitchFamily="18" charset="0"/>
                          </a:rPr>
                          <m:t>(</m:t>
                        </m:r>
                        <m:sSub>
                          <m:sSubPr>
                            <m:ctrlPr>
                              <a:rPr lang="en-US" altLang="zh-CN" b="0" i="1" dirty="0" smtClean="0">
                                <a:latin typeface="Cambria Math" panose="02040503050406030204" pitchFamily="18" charset="0"/>
                              </a:rPr>
                            </m:ctrlPr>
                          </m:sSubPr>
                          <m:e>
                            <m:r>
                              <a:rPr lang="en-US" altLang="zh-CN" i="1" dirty="0">
                                <a:latin typeface="Cambria Math" panose="02040503050406030204" pitchFamily="18" charset="0"/>
                              </a:rPr>
                              <m:t>𝑥</m:t>
                            </m:r>
                          </m:e>
                          <m:sub>
                            <m:r>
                              <a:rPr lang="en-US" altLang="zh-CN" b="0" i="1" dirty="0" smtClean="0">
                                <a:latin typeface="Cambria Math" panose="02040503050406030204" pitchFamily="18" charset="0"/>
                              </a:rPr>
                              <m:t>𝑡</m:t>
                            </m:r>
                          </m:sub>
                        </m:sSub>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𝑥</m:t>
                        </m:r>
                      </m:e>
                      <m:sub>
                        <m:r>
                          <a:rPr lang="en-US" altLang="zh-CN" i="1" dirty="0">
                            <a:latin typeface="Cambria Math" panose="02040503050406030204" pitchFamily="18" charset="0"/>
                          </a:rPr>
                          <m:t>1:(</m:t>
                        </m:r>
                        <m:r>
                          <a:rPr lang="en-US" altLang="zh-CN" i="1" dirty="0">
                            <a:latin typeface="Cambria Math" panose="02040503050406030204" pitchFamily="18" charset="0"/>
                          </a:rPr>
                          <m:t>𝑡</m:t>
                        </m:r>
                        <m:r>
                          <a:rPr lang="en-US" altLang="zh-CN" i="1" dirty="0">
                            <a:latin typeface="Cambria Math" panose="02040503050406030204" pitchFamily="18" charset="0"/>
                          </a:rPr>
                          <m:t>−1)</m:t>
                        </m:r>
                      </m:sub>
                    </m:sSub>
                    <m:r>
                      <a:rPr lang="en-US" altLang="zh-CN" b="0" i="1" dirty="0" smtClean="0">
                        <a:latin typeface="Cambria Math" panose="02040503050406030204" pitchFamily="18" charset="0"/>
                      </a:rPr>
                      <m:t>)</m:t>
                    </m:r>
                  </m:oMath>
                </a14:m>
                <a:r>
                  <a:rPr lang="zh-CN" altLang="en-US" dirty="0"/>
                  <a:t>。</a:t>
                </a:r>
              </a:p>
            </p:txBody>
          </p:sp>
        </mc:Choice>
        <mc:Fallback>
          <p:sp>
            <p:nvSpPr>
              <p:cNvPr id="3" name="内容占位符 2">
                <a:extLst>
                  <a:ext uri="{FF2B5EF4-FFF2-40B4-BE49-F238E27FC236}">
                    <a16:creationId xmlns:a16="http://schemas.microsoft.com/office/drawing/2014/main" id="{346D81C2-543C-4F0F-8DC9-8E6FE7AF15CF}"/>
                  </a:ext>
                </a:extLst>
              </p:cNvPr>
              <p:cNvSpPr>
                <a:spLocks noGrp="1" noRot="1" noChangeAspect="1" noMove="1" noResize="1" noEditPoints="1" noAdjustHandles="1" noChangeArrowheads="1" noChangeShapeType="1" noTextEdit="1"/>
              </p:cNvSpPr>
              <p:nvPr>
                <p:ph sz="quarter" idx="1"/>
              </p:nvPr>
            </p:nvSpPr>
            <p:spPr>
              <a:blipFill>
                <a:blip r:embed="rId2"/>
                <a:stretch>
                  <a:fillRect l="-1037" t="-1605" r="-66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344433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9ABC37-DD1A-49D5-B489-6015273C6D32}"/>
              </a:ext>
            </a:extLst>
          </p:cNvPr>
          <p:cNvSpPr>
            <a:spLocks noGrp="1"/>
          </p:cNvSpPr>
          <p:nvPr>
            <p:ph type="title"/>
          </p:nvPr>
        </p:nvSpPr>
        <p:spPr/>
        <p:txBody>
          <a:bodyPr/>
          <a:lstStyle/>
          <a:p>
            <a:r>
              <a:rPr lang="zh-CN" altLang="en-US" dirty="0"/>
              <a:t>自回归生成模型</a:t>
            </a:r>
          </a:p>
        </p:txBody>
      </p:sp>
      <p:sp>
        <p:nvSpPr>
          <p:cNvPr id="3" name="内容占位符 2">
            <a:extLst>
              <a:ext uri="{FF2B5EF4-FFF2-40B4-BE49-F238E27FC236}">
                <a16:creationId xmlns:a16="http://schemas.microsoft.com/office/drawing/2014/main" id="{608AD17F-C376-4C03-97DE-B297F2F0B7F1}"/>
              </a:ext>
            </a:extLst>
          </p:cNvPr>
          <p:cNvSpPr>
            <a:spLocks noGrp="1"/>
          </p:cNvSpPr>
          <p:nvPr>
            <p:ph sz="quarter"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r>
              <a:rPr lang="zh-CN" altLang="en-US" dirty="0"/>
              <a:t>在这种序列模型方式中，每一步都需要将前面的输出作为当前步的输入，是一种自回归（</a:t>
            </a:r>
            <a:r>
              <a:rPr lang="en-US" altLang="zh-CN" dirty="0"/>
              <a:t>autoregressive</a:t>
            </a:r>
            <a:r>
              <a:rPr lang="zh-CN" altLang="en-US" dirty="0"/>
              <a:t>）的方式。</a:t>
            </a:r>
            <a:endParaRPr lang="en-US" altLang="zh-CN" dirty="0"/>
          </a:p>
          <a:p>
            <a:pPr lvl="1"/>
            <a:r>
              <a:rPr lang="zh-CN" altLang="en-US" dirty="0"/>
              <a:t>自回归生成模型（</a:t>
            </a:r>
            <a:r>
              <a:rPr lang="en-US" altLang="zh-CN" dirty="0"/>
              <a:t>Autoregressive Generative Model</a:t>
            </a:r>
            <a:r>
              <a:rPr lang="zh-CN" altLang="en-US" dirty="0"/>
              <a:t>）</a:t>
            </a:r>
            <a:endParaRPr lang="en-US" altLang="zh-CN" dirty="0"/>
          </a:p>
          <a:p>
            <a:endParaRPr lang="zh-CN" altLang="en-US" dirty="0"/>
          </a:p>
        </p:txBody>
      </p:sp>
      <p:pic>
        <p:nvPicPr>
          <p:cNvPr id="5" name="图片 4">
            <a:extLst>
              <a:ext uri="{FF2B5EF4-FFF2-40B4-BE49-F238E27FC236}">
                <a16:creationId xmlns:a16="http://schemas.microsoft.com/office/drawing/2014/main" id="{26992B8D-6A32-4F6F-BA49-2C72AEAAEB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 y="1752600"/>
            <a:ext cx="8293434" cy="1752600"/>
          </a:xfrm>
          <a:prstGeom prst="rect">
            <a:avLst/>
          </a:prstGeom>
        </p:spPr>
      </p:pic>
    </p:spTree>
    <p:extLst>
      <p:ext uri="{BB962C8B-B14F-4D97-AF65-F5344CB8AC3E}">
        <p14:creationId xmlns:p14="http://schemas.microsoft.com/office/powerpoint/2010/main" val="137335126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qxp">
      <a:dk1>
        <a:srgbClr val="2A4A75"/>
      </a:dk1>
      <a:lt1>
        <a:sysClr val="window" lastClr="FFFFFF"/>
      </a:lt1>
      <a:dk2>
        <a:srgbClr val="2A4A75"/>
      </a:dk2>
      <a:lt2>
        <a:srgbClr val="DEF5FA"/>
      </a:lt2>
      <a:accent1>
        <a:srgbClr val="1C314E"/>
      </a:accent1>
      <a:accent2>
        <a:srgbClr val="EB641B"/>
      </a:accent2>
      <a:accent3>
        <a:srgbClr val="DA1F28"/>
      </a:accent3>
      <a:accent4>
        <a:srgbClr val="39639D"/>
      </a:accent4>
      <a:accent5>
        <a:srgbClr val="474B78"/>
      </a:accent5>
      <a:accent6>
        <a:srgbClr val="7D3C4A"/>
      </a:accent6>
      <a:hlink>
        <a:srgbClr val="FF8119"/>
      </a:hlink>
      <a:folHlink>
        <a:srgbClr val="44B9E8"/>
      </a:folHlink>
    </a:clrScheme>
    <a:fontScheme name="qxp">
      <a:majorFont>
        <a:latin typeface="Helvetica"/>
        <a:ea typeface="微软雅黑"/>
        <a:cs typeface=""/>
      </a:majorFont>
      <a:minorFont>
        <a:latin typeface="Helvetica"/>
        <a:ea typeface="华文楷体"/>
        <a:cs typeface=""/>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spDef>
      <a:spPr/>
      <a:bodyPr wrap="none">
        <a:spAutoFit/>
      </a:bodyPr>
      <a:lstStyle>
        <a:defPPr>
          <a:defRPr sz="2400" dirty="0"/>
        </a:defPPr>
      </a:lst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18238</TotalTime>
  <Words>1299</Words>
  <Application>Microsoft Office PowerPoint</Application>
  <PresentationFormat>全屏显示(4:3)</PresentationFormat>
  <Paragraphs>151</Paragraphs>
  <Slides>45</Slides>
  <Notes>6</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45</vt:i4>
      </vt:variant>
    </vt:vector>
  </HeadingPairs>
  <TitlesOfParts>
    <vt:vector size="59" baseType="lpstr">
      <vt:lpstr>新細明體</vt:lpstr>
      <vt:lpstr>华文楷体</vt:lpstr>
      <vt:lpstr>华文细黑</vt:lpstr>
      <vt:lpstr>宋体</vt:lpstr>
      <vt:lpstr>微软雅黑</vt:lpstr>
      <vt:lpstr>Arial</vt:lpstr>
      <vt:lpstr>Calibri</vt:lpstr>
      <vt:lpstr>Cambria</vt:lpstr>
      <vt:lpstr>Cambria Math</vt:lpstr>
      <vt:lpstr>Helvetica</vt:lpstr>
      <vt:lpstr>Tahoma</vt:lpstr>
      <vt:lpstr>Wingdings</vt:lpstr>
      <vt:lpstr>Wingdings 3</vt:lpstr>
      <vt:lpstr>Origin</vt:lpstr>
      <vt:lpstr>第15章 序列生成模型</vt:lpstr>
      <vt:lpstr>序列数据</vt:lpstr>
      <vt:lpstr>序列数据的潜在规律</vt:lpstr>
      <vt:lpstr>语言模型</vt:lpstr>
      <vt:lpstr>序列概率模型</vt:lpstr>
      <vt:lpstr>序列概率模型</vt:lpstr>
      <vt:lpstr>序列概率模型</vt:lpstr>
      <vt:lpstr>序列概率模型</vt:lpstr>
      <vt:lpstr>自回归生成模型</vt:lpstr>
      <vt:lpstr>序列生成</vt:lpstr>
      <vt:lpstr>序列生成</vt:lpstr>
      <vt:lpstr>生成最可能序列</vt:lpstr>
      <vt:lpstr>束搜索</vt:lpstr>
      <vt:lpstr>N元统计模型</vt:lpstr>
      <vt:lpstr>平滑技术</vt:lpstr>
      <vt:lpstr>深度序列模型</vt:lpstr>
      <vt:lpstr>嵌入层</vt:lpstr>
      <vt:lpstr>词嵌入（Word Embeddings）</vt:lpstr>
      <vt:lpstr>分布式表示 --来自神经科学的证据</vt:lpstr>
      <vt:lpstr>词嵌入</vt:lpstr>
      <vt:lpstr>特征层</vt:lpstr>
      <vt:lpstr>特征层</vt:lpstr>
      <vt:lpstr>前馈神经网络模型</vt:lpstr>
      <vt:lpstr>特征层</vt:lpstr>
      <vt:lpstr>输出层 </vt:lpstr>
      <vt:lpstr>循环神经网络模型</vt:lpstr>
      <vt:lpstr>评价方法</vt:lpstr>
      <vt:lpstr>困惑度</vt:lpstr>
      <vt:lpstr>困惑度</vt:lpstr>
      <vt:lpstr>BLEU</vt:lpstr>
      <vt:lpstr>BLEU</vt:lpstr>
      <vt:lpstr>ROUGE</vt:lpstr>
      <vt:lpstr>序列到序列模型</vt:lpstr>
      <vt:lpstr>序列到序列模型</vt:lpstr>
      <vt:lpstr>序列到序列模型</vt:lpstr>
      <vt:lpstr>基于循环神经网络的序列到序列模型</vt:lpstr>
      <vt:lpstr>基于前馈神经网络的序列到序列模型</vt:lpstr>
      <vt:lpstr>基于注意力的序列到序列模型</vt:lpstr>
      <vt:lpstr>基于卷积神经网络的序列到序列模型</vt:lpstr>
      <vt:lpstr>Transformer</vt:lpstr>
      <vt:lpstr>Transformer</vt:lpstr>
      <vt:lpstr>基于Transformer的序列到序列模型</vt:lpstr>
      <vt:lpstr>其它应用</vt:lpstr>
      <vt:lpstr>对话</vt:lpstr>
      <vt:lpstr>PowerPoint 演示文稿</vt:lpstr>
    </vt:vector>
  </TitlesOfParts>
  <Company>Hewlett-Packard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Personal Branding Roadmap Template</dc:title>
  <dc:creator>Xipeng Qiu</dc:creator>
  <cp:lastModifiedBy>Qiu Xipeng</cp:lastModifiedBy>
  <cp:revision>1790</cp:revision>
  <dcterms:created xsi:type="dcterms:W3CDTF">2009-03-19T21:17:53Z</dcterms:created>
  <dcterms:modified xsi:type="dcterms:W3CDTF">2019-04-12T14:49:58Z</dcterms:modified>
</cp:coreProperties>
</file>